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56" r:id="rId2"/>
    <p:sldId id="261" r:id="rId3"/>
    <p:sldId id="274" r:id="rId4"/>
    <p:sldId id="262" r:id="rId5"/>
    <p:sldId id="276" r:id="rId6"/>
    <p:sldId id="277" r:id="rId7"/>
    <p:sldId id="270" r:id="rId8"/>
    <p:sldId id="278" r:id="rId9"/>
    <p:sldId id="279" r:id="rId10"/>
    <p:sldId id="273" r:id="rId11"/>
    <p:sldId id="280" r:id="rId12"/>
    <p:sldId id="288" r:id="rId13"/>
    <p:sldId id="281" r:id="rId14"/>
    <p:sldId id="263" r:id="rId15"/>
    <p:sldId id="275" r:id="rId16"/>
    <p:sldId id="264" r:id="rId17"/>
    <p:sldId id="271" r:id="rId18"/>
    <p:sldId id="266" r:id="rId19"/>
    <p:sldId id="265" r:id="rId20"/>
    <p:sldId id="272" r:id="rId21"/>
    <p:sldId id="267" r:id="rId22"/>
    <p:sldId id="282" r:id="rId23"/>
    <p:sldId id="284" r:id="rId24"/>
    <p:sldId id="295" r:id="rId25"/>
    <p:sldId id="294" r:id="rId26"/>
    <p:sldId id="285" r:id="rId27"/>
    <p:sldId id="297" r:id="rId28"/>
    <p:sldId id="296" r:id="rId29"/>
    <p:sldId id="286" r:id="rId30"/>
    <p:sldId id="300" r:id="rId31"/>
    <p:sldId id="299" r:id="rId32"/>
    <p:sldId id="298" r:id="rId33"/>
    <p:sldId id="257" r:id="rId34"/>
    <p:sldId id="258" r:id="rId35"/>
    <p:sldId id="259" r:id="rId36"/>
    <p:sldId id="291" r:id="rId37"/>
    <p:sldId id="292" r:id="rId38"/>
    <p:sldId id="260" r:id="rId39"/>
    <p:sldId id="293"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0391" autoAdjust="0"/>
  </p:normalViewPr>
  <p:slideViewPr>
    <p:cSldViewPr>
      <p:cViewPr>
        <p:scale>
          <a:sx n="100" d="100"/>
          <a:sy n="100" d="100"/>
        </p:scale>
        <p:origin x="-2008" y="-472"/>
      </p:cViewPr>
      <p:guideLst>
        <p:guide orient="horz" pos="2160"/>
        <p:guide pos="2880"/>
      </p:guideLst>
    </p:cSldViewPr>
  </p:slideViewPr>
  <p:outlineViewPr>
    <p:cViewPr>
      <p:scale>
        <a:sx n="33" d="100"/>
        <a:sy n="33" d="100"/>
      </p:scale>
      <p:origin x="72" y="18864"/>
    </p:cViewPr>
  </p:outlineViewPr>
  <p:notesTextViewPr>
    <p:cViewPr>
      <p:scale>
        <a:sx n="1" d="1"/>
        <a:sy n="1" d="1"/>
      </p:scale>
      <p:origin x="0" y="0"/>
    </p:cViewPr>
  </p:notesTextViewPr>
  <p:sorterViewPr>
    <p:cViewPr>
      <p:scale>
        <a:sx n="120" d="100"/>
        <a:sy n="120" d="100"/>
      </p:scale>
      <p:origin x="0" y="4482"/>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notesMaster" Target="notesMasters/notesMaster1.xml"/><Relationship Id="rId42" Type="http://schemas.openxmlformats.org/officeDocument/2006/relationships/printerSettings" Target="printerSettings/printerSettings1.bin"/><Relationship Id="rId43" Type="http://schemas.openxmlformats.org/officeDocument/2006/relationships/presProps" Target="presProps.xml"/><Relationship Id="rId44" Type="http://schemas.openxmlformats.org/officeDocument/2006/relationships/viewProps" Target="viewProps.xml"/><Relationship Id="rId4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E1FB31-096F-46BC-96D0-ECC0932C845E}" type="datetimeFigureOut">
              <a:rPr lang="en-US" smtClean="0"/>
              <a:pPr/>
              <a:t>6/13/14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78439C-FD3A-472F-A287-8FFE59C8B03F}" type="slidenum">
              <a:rPr lang="en-US" smtClean="0"/>
              <a:pPr/>
              <a:t>‹#›</a:t>
            </a:fld>
            <a:endParaRPr lang="en-US" dirty="0"/>
          </a:p>
        </p:txBody>
      </p:sp>
    </p:spTree>
    <p:extLst>
      <p:ext uri="{BB962C8B-B14F-4D97-AF65-F5344CB8AC3E}">
        <p14:creationId xmlns:p14="http://schemas.microsoft.com/office/powerpoint/2010/main" val="36234867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78439C-FD3A-472F-A287-8FFE59C8B03F}" type="slidenum">
              <a:rPr lang="en-US" smtClean="0"/>
              <a:pPr/>
              <a:t>6</a:t>
            </a:fld>
            <a:endParaRPr lang="en-US" dirty="0"/>
          </a:p>
        </p:txBody>
      </p:sp>
    </p:spTree>
    <p:extLst>
      <p:ext uri="{BB962C8B-B14F-4D97-AF65-F5344CB8AC3E}">
        <p14:creationId xmlns:p14="http://schemas.microsoft.com/office/powerpoint/2010/main" val="1634428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Fliegelman</a:t>
            </a:r>
            <a:r>
              <a:rPr lang="en-US" dirty="0" smtClean="0"/>
              <a:t>, L. (2012). Connected Principals: Seven Top Things Teachers Want</a:t>
            </a:r>
            <a:r>
              <a:rPr lang="en-US" baseline="0" dirty="0" smtClean="0"/>
              <a:t> From Their Principal. </a:t>
            </a:r>
          </a:p>
          <a:p>
            <a:r>
              <a:rPr lang="en-US" baseline="0" dirty="0" smtClean="0"/>
              <a:t>          Retrieved from http://connectedprincipals.com/archives/5262 </a:t>
            </a:r>
            <a:endParaRPr lang="en-US" dirty="0"/>
          </a:p>
        </p:txBody>
      </p:sp>
      <p:sp>
        <p:nvSpPr>
          <p:cNvPr id="4" name="Slide Number Placeholder 3"/>
          <p:cNvSpPr>
            <a:spLocks noGrp="1"/>
          </p:cNvSpPr>
          <p:nvPr>
            <p:ph type="sldNum" sz="quarter" idx="10"/>
          </p:nvPr>
        </p:nvSpPr>
        <p:spPr/>
        <p:txBody>
          <a:bodyPr/>
          <a:lstStyle/>
          <a:p>
            <a:fld id="{4B78439C-FD3A-472F-A287-8FFE59C8B03F}" type="slidenum">
              <a:rPr lang="en-US" smtClean="0"/>
              <a:pPr/>
              <a:t>15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Supporting Teacher Leadership: Teachers Leading The Way (1998).</a:t>
            </a:r>
          </a:p>
          <a:p>
            <a:r>
              <a:rPr lang="en-US" dirty="0" smtClean="0"/>
              <a:t>          Retrieved from http://www2.ed.gov/pubs/TeachersLead/support.html</a:t>
            </a:r>
            <a:endParaRPr lang="en-US" dirty="0"/>
          </a:p>
        </p:txBody>
      </p:sp>
      <p:sp>
        <p:nvSpPr>
          <p:cNvPr id="4" name="Slide Number Placeholder 3"/>
          <p:cNvSpPr>
            <a:spLocks noGrp="1"/>
          </p:cNvSpPr>
          <p:nvPr>
            <p:ph type="sldNum" sz="quarter" idx="10"/>
          </p:nvPr>
        </p:nvSpPr>
        <p:spPr/>
        <p:txBody>
          <a:bodyPr/>
          <a:lstStyle/>
          <a:p>
            <a:fld id="{4B78439C-FD3A-472F-A287-8FFE59C8B03F}" type="slidenum">
              <a:rPr lang="en-US" smtClean="0"/>
              <a:pPr/>
              <a:t>16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Lindle</a:t>
            </a:r>
            <a:r>
              <a:rPr lang="en-US" dirty="0" smtClean="0"/>
              <a:t>, J.C. (1989).</a:t>
            </a:r>
            <a:r>
              <a:rPr lang="en-US" baseline="0" dirty="0" smtClean="0"/>
              <a:t> What Do Parents Want From Principal’s and Teachers? Retrieved from</a:t>
            </a:r>
          </a:p>
          <a:p>
            <a:r>
              <a:rPr lang="en-US" baseline="0" dirty="0" smtClean="0"/>
              <a:t>          http://www.ascd.org/ASCD/pdf/journals/ed_lead/el_198910_lindle.pdf</a:t>
            </a:r>
          </a:p>
          <a:p>
            <a:r>
              <a:rPr lang="en-US" baseline="0" dirty="0" err="1" smtClean="0"/>
              <a:t>Marzano</a:t>
            </a:r>
            <a:r>
              <a:rPr lang="en-US" baseline="0" dirty="0" smtClean="0"/>
              <a:t>, R. (2005). School Leadership that Works: From Research To Results.</a:t>
            </a:r>
          </a:p>
          <a:p>
            <a:r>
              <a:rPr lang="en-US" baseline="0" dirty="0" smtClean="0"/>
              <a:t>          Alexandria, VA. ASCD.</a:t>
            </a:r>
          </a:p>
          <a:p>
            <a:endParaRPr lang="en-US" dirty="0"/>
          </a:p>
        </p:txBody>
      </p:sp>
      <p:sp>
        <p:nvSpPr>
          <p:cNvPr id="4" name="Slide Number Placeholder 3"/>
          <p:cNvSpPr>
            <a:spLocks noGrp="1"/>
          </p:cNvSpPr>
          <p:nvPr>
            <p:ph type="sldNum" sz="quarter" idx="10"/>
          </p:nvPr>
        </p:nvSpPr>
        <p:spPr/>
        <p:txBody>
          <a:bodyPr/>
          <a:lstStyle/>
          <a:p>
            <a:fld id="{4B78439C-FD3A-472F-A287-8FFE59C8B03F}" type="slidenum">
              <a:rPr lang="en-US" smtClean="0"/>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Citizen League:</a:t>
            </a:r>
            <a:r>
              <a:rPr lang="en-US" baseline="0" dirty="0" smtClean="0"/>
              <a:t> What Do Students Want at School? (2008).  Retrieved from</a:t>
            </a:r>
          </a:p>
          <a:p>
            <a:r>
              <a:rPr lang="en-US" baseline="0" dirty="0" smtClean="0"/>
              <a:t>          http://www.citizing.org/data/pdfs/sso/SSOIssueBrief_WhatStudentsWant.pdf</a:t>
            </a:r>
            <a:endParaRPr lang="en-US" dirty="0"/>
          </a:p>
        </p:txBody>
      </p:sp>
      <p:sp>
        <p:nvSpPr>
          <p:cNvPr id="4" name="Slide Number Placeholder 3"/>
          <p:cNvSpPr>
            <a:spLocks noGrp="1"/>
          </p:cNvSpPr>
          <p:nvPr>
            <p:ph type="sldNum" sz="quarter" idx="10"/>
          </p:nvPr>
        </p:nvSpPr>
        <p:spPr/>
        <p:txBody>
          <a:bodyPr/>
          <a:lstStyle/>
          <a:p>
            <a:fld id="{4B78439C-FD3A-472F-A287-8FFE59C8B03F}"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C5FFDB61-E3B7-4A20-ADEE-DB6297DBF80B}" type="datetimeFigureOut">
              <a:rPr lang="en-US" smtClean="0"/>
              <a:pPr/>
              <a:t>6/13/14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1975D67-EA8C-4AC0-809F-2D9A844D705D}"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75D67-EA8C-4AC0-809F-2D9A844D705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75D67-EA8C-4AC0-809F-2D9A844D705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75D67-EA8C-4AC0-809F-2D9A844D705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75D67-EA8C-4AC0-809F-2D9A844D705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75D67-EA8C-4AC0-809F-2D9A844D705D}" type="slidenum">
              <a:rPr lang="en-US" smtClean="0"/>
              <a:pPr/>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1975D67-EA8C-4AC0-809F-2D9A844D705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1975D67-EA8C-4AC0-809F-2D9A844D705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1975D67-EA8C-4AC0-809F-2D9A844D705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7" name="Slide Number Placeholder 6"/>
          <p:cNvSpPr>
            <a:spLocks noGrp="1"/>
          </p:cNvSpPr>
          <p:nvPr>
            <p:ph type="sldNum" sz="quarter" idx="12"/>
          </p:nvPr>
        </p:nvSpPr>
        <p:spPr/>
        <p:txBody>
          <a:bodyPr/>
          <a:lstStyle/>
          <a:p>
            <a:fld id="{51975D67-EA8C-4AC0-809F-2D9A844D705D}" type="slidenum">
              <a:rPr lang="en-US" smtClean="0"/>
              <a:pPr/>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FFDB61-E3B7-4A20-ADEE-DB6297DBF80B}" type="datetimeFigureOut">
              <a:rPr lang="en-US" smtClean="0"/>
              <a:pPr/>
              <a:t>6/13/14</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51975D67-EA8C-4AC0-809F-2D9A844D705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C5FFDB61-E3B7-4A20-ADEE-DB6297DBF80B}" type="datetimeFigureOut">
              <a:rPr lang="en-US" smtClean="0"/>
              <a:pPr/>
              <a:t>6/13/14</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1975D67-EA8C-4AC0-809F-2D9A844D705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emf"/><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oastalpalm.weebly.com"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457200"/>
            <a:ext cx="4267200" cy="55416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19915\Desktop\teamwor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599" y="2438400"/>
            <a:ext cx="2543175" cy="254317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761056" y="5149334"/>
            <a:ext cx="3384260" cy="646331"/>
          </a:xfrm>
          <a:prstGeom prst="rect">
            <a:avLst/>
          </a:prstGeom>
          <a:noFill/>
        </p:spPr>
        <p:txBody>
          <a:bodyPr wrap="none" rtlCol="0">
            <a:spAutoFit/>
          </a:bodyPr>
          <a:lstStyle/>
          <a:p>
            <a:pPr algn="ctr"/>
            <a:r>
              <a:rPr lang="en-US" dirty="0" smtClean="0"/>
              <a:t>We must all work together to</a:t>
            </a:r>
          </a:p>
          <a:p>
            <a:pPr algn="ctr"/>
            <a:r>
              <a:rPr lang="en-US" dirty="0"/>
              <a:t>m</a:t>
            </a:r>
            <a:r>
              <a:rPr lang="en-US" dirty="0" smtClean="0"/>
              <a:t>ake everyone better!  </a:t>
            </a:r>
            <a:endParaRPr lang="en-US" dirty="0"/>
          </a:p>
        </p:txBody>
      </p:sp>
    </p:spTree>
    <p:extLst>
      <p:ext uri="{BB962C8B-B14F-4D97-AF65-F5344CB8AC3E}">
        <p14:creationId xmlns:p14="http://schemas.microsoft.com/office/powerpoint/2010/main" val="361231312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391400" cy="1524000"/>
          </a:xfrm>
        </p:spPr>
        <p:txBody>
          <a:bodyPr>
            <a:normAutofit/>
          </a:bodyPr>
          <a:lstStyle/>
          <a:p>
            <a:r>
              <a:rPr lang="en-US" dirty="0"/>
              <a:t>Sarasota and Woodland Middle </a:t>
            </a:r>
            <a:r>
              <a:rPr lang="en-US" dirty="0" smtClean="0"/>
              <a:t>Student Survey</a:t>
            </a:r>
            <a:endParaRPr lang="en-US" dirty="0"/>
          </a:p>
        </p:txBody>
      </p:sp>
      <p:sp>
        <p:nvSpPr>
          <p:cNvPr id="3" name="Content Placeholder 2"/>
          <p:cNvSpPr>
            <a:spLocks noGrp="1"/>
          </p:cNvSpPr>
          <p:nvPr>
            <p:ph idx="1"/>
          </p:nvPr>
        </p:nvSpPr>
        <p:spPr/>
        <p:txBody>
          <a:bodyPr/>
          <a:lstStyle/>
          <a:p>
            <a:pPr marL="68580" indent="0">
              <a:buNone/>
            </a:pPr>
            <a:r>
              <a:rPr lang="en-US" b="1" u="sng" dirty="0" smtClean="0"/>
              <a:t>Student Agreed Responses:</a:t>
            </a:r>
          </a:p>
          <a:p>
            <a:endParaRPr lang="en-US" dirty="0" smtClean="0"/>
          </a:p>
          <a:p>
            <a:r>
              <a:rPr lang="en-US" dirty="0" smtClean="0"/>
              <a:t>My school is a safe place</a:t>
            </a:r>
          </a:p>
          <a:p>
            <a:endParaRPr lang="en-US" dirty="0" smtClean="0"/>
          </a:p>
          <a:p>
            <a:endParaRPr lang="en-US" dirty="0" smtClean="0"/>
          </a:p>
          <a:p>
            <a:r>
              <a:rPr lang="en-US" dirty="0" smtClean="0"/>
              <a:t>School rules are clearly communicated to students.</a:t>
            </a:r>
          </a:p>
          <a:p>
            <a:endParaRPr lang="en-US" dirty="0" smtClean="0"/>
          </a:p>
        </p:txBody>
      </p:sp>
    </p:spTree>
    <p:extLst>
      <p:ext uri="{BB962C8B-B14F-4D97-AF65-F5344CB8AC3E}">
        <p14:creationId xmlns:p14="http://schemas.microsoft.com/office/powerpoint/2010/main" val="67988061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Sarasota and Woodland Middle Student Survey</a:t>
            </a:r>
          </a:p>
        </p:txBody>
      </p:sp>
      <p:sp>
        <p:nvSpPr>
          <p:cNvPr id="3" name="Content Placeholder 2"/>
          <p:cNvSpPr>
            <a:spLocks noGrp="1"/>
          </p:cNvSpPr>
          <p:nvPr>
            <p:ph idx="1"/>
          </p:nvPr>
        </p:nvSpPr>
        <p:spPr>
          <a:xfrm>
            <a:off x="762000" y="2133600"/>
            <a:ext cx="7391400" cy="4191000"/>
          </a:xfrm>
        </p:spPr>
        <p:txBody>
          <a:bodyPr numCol="2">
            <a:normAutofit fontScale="62500" lnSpcReduction="20000"/>
          </a:bodyPr>
          <a:lstStyle/>
          <a:p>
            <a:pPr marL="68580" indent="0">
              <a:buNone/>
            </a:pPr>
            <a:r>
              <a:rPr lang="en-US" sz="2900" b="1" u="sng" dirty="0" smtClean="0"/>
              <a:t>Ways to maintain student safety:</a:t>
            </a:r>
          </a:p>
          <a:p>
            <a:endParaRPr lang="en-US" dirty="0" smtClean="0"/>
          </a:p>
          <a:p>
            <a:r>
              <a:rPr lang="en-US" dirty="0" smtClean="0"/>
              <a:t>Administrators </a:t>
            </a:r>
            <a:r>
              <a:rPr lang="en-US" dirty="0"/>
              <a:t>provide leadership in assessing, developing, and monitoring the safe-school plan.</a:t>
            </a:r>
          </a:p>
          <a:p>
            <a:r>
              <a:rPr lang="en-US" dirty="0"/>
              <a:t>Administrators establish a continuous system of school crime tracking, reporting, and feedback, and provide this information to concerned parties.</a:t>
            </a:r>
          </a:p>
          <a:p>
            <a:r>
              <a:rPr lang="en-US" dirty="0"/>
              <a:t>Administrators design a school environment that ensures safe traffic patterns within and to and from school.</a:t>
            </a:r>
          </a:p>
          <a:p>
            <a:r>
              <a:rPr lang="en-US" dirty="0"/>
              <a:t>Administrators adopt procedures for emergency evacuation and crisis management.</a:t>
            </a:r>
          </a:p>
          <a:p>
            <a:endParaRPr lang="en-US" dirty="0"/>
          </a:p>
          <a:p>
            <a:r>
              <a:rPr lang="en-US" dirty="0"/>
              <a:t>Teachers respond to students in </a:t>
            </a:r>
            <a:r>
              <a:rPr lang="en-US" dirty="0" smtClean="0"/>
              <a:t>a caring </a:t>
            </a:r>
            <a:r>
              <a:rPr lang="en-US" dirty="0"/>
              <a:t>and </a:t>
            </a:r>
            <a:r>
              <a:rPr lang="en-US" dirty="0" smtClean="0"/>
              <a:t>non-shaming </a:t>
            </a:r>
            <a:r>
              <a:rPr lang="en-US" dirty="0"/>
              <a:t>manner. </a:t>
            </a:r>
          </a:p>
          <a:p>
            <a:r>
              <a:rPr lang="en-US" dirty="0" smtClean="0"/>
              <a:t>Teachers </a:t>
            </a:r>
            <a:r>
              <a:rPr lang="en-US" dirty="0"/>
              <a:t>display diligent and impartial behavior when supervising students</a:t>
            </a:r>
            <a:r>
              <a:rPr lang="en-US" dirty="0" smtClean="0"/>
              <a:t>.</a:t>
            </a:r>
            <a:endParaRPr lang="en-US" dirty="0"/>
          </a:p>
          <a:p>
            <a:r>
              <a:rPr lang="en-US" dirty="0"/>
              <a:t>Teachers participate in the development of a school safety plan, discipline code, and racial and sexual harassment policy. </a:t>
            </a:r>
            <a:endParaRPr lang="en-US" dirty="0" smtClean="0"/>
          </a:p>
          <a:p>
            <a:r>
              <a:rPr lang="en-US" dirty="0"/>
              <a:t>Parents are equal partners with administrators and teachers in the development of the school safety plan and discipline code. Their recommendations on policy and implementation are carefully </a:t>
            </a:r>
            <a:r>
              <a:rPr lang="en-US" dirty="0" smtClean="0"/>
              <a:t>considered</a:t>
            </a:r>
          </a:p>
          <a:p>
            <a:endParaRPr lang="en-US" dirty="0" smtClean="0"/>
          </a:p>
          <a:p>
            <a:pPr marL="68580" indent="0">
              <a:buNone/>
            </a:pPr>
            <a:r>
              <a:rPr lang="en-US" dirty="0" smtClean="0"/>
              <a:t>     (NCREL, 1996)</a:t>
            </a:r>
          </a:p>
          <a:p>
            <a:endParaRPr lang="en-US" dirty="0" smtClean="0"/>
          </a:p>
          <a:p>
            <a:pPr marL="68580" indent="0">
              <a:buNone/>
            </a:pPr>
            <a:r>
              <a:rPr lang="en-US" dirty="0"/>
              <a:t>   </a:t>
            </a:r>
          </a:p>
        </p:txBody>
      </p:sp>
    </p:spTree>
    <p:extLst>
      <p:ext uri="{BB962C8B-B14F-4D97-AF65-F5344CB8AC3E}">
        <p14:creationId xmlns:p14="http://schemas.microsoft.com/office/powerpoint/2010/main" val="132874136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Sarasota and Woodland Middle Student Survey</a:t>
            </a:r>
          </a:p>
        </p:txBody>
      </p:sp>
      <p:sp>
        <p:nvSpPr>
          <p:cNvPr id="3" name="Content Placeholder 2"/>
          <p:cNvSpPr>
            <a:spLocks noGrp="1"/>
          </p:cNvSpPr>
          <p:nvPr>
            <p:ph idx="1"/>
          </p:nvPr>
        </p:nvSpPr>
        <p:spPr>
          <a:xfrm>
            <a:off x="1043492" y="2323652"/>
            <a:ext cx="7338508" cy="3924748"/>
          </a:xfrm>
        </p:spPr>
        <p:txBody>
          <a:bodyPr>
            <a:normAutofit fontScale="70000" lnSpcReduction="20000"/>
          </a:bodyPr>
          <a:lstStyle/>
          <a:p>
            <a:pPr marL="68580" indent="0">
              <a:buNone/>
            </a:pPr>
            <a:r>
              <a:rPr lang="en-US" b="1" u="sng" dirty="0"/>
              <a:t>Ways to maintain </a:t>
            </a:r>
            <a:r>
              <a:rPr lang="en-US" b="1" u="sng" dirty="0" smtClean="0"/>
              <a:t>student </a:t>
            </a:r>
            <a:r>
              <a:rPr lang="en-US" b="1" u="sng" dirty="0"/>
              <a:t>behavior </a:t>
            </a:r>
            <a:r>
              <a:rPr lang="en-US" b="1" u="sng" dirty="0" smtClean="0"/>
              <a:t>expectations:</a:t>
            </a:r>
            <a:endParaRPr lang="en-US" dirty="0" smtClean="0"/>
          </a:p>
          <a:p>
            <a:r>
              <a:rPr lang="en-US" dirty="0" smtClean="0"/>
              <a:t>When </a:t>
            </a:r>
            <a:r>
              <a:rPr lang="en-US" dirty="0"/>
              <a:t>expectations are put into practice, they promote responsibility and togetherness. Things work better. People get along better. Kids can feel pride in their classroom </a:t>
            </a:r>
            <a:r>
              <a:rPr lang="en-US" dirty="0" smtClean="0"/>
              <a:t>community.</a:t>
            </a:r>
          </a:p>
          <a:p>
            <a:r>
              <a:rPr lang="en-US" dirty="0"/>
              <a:t>Teachers consider the teaching and modeling of pro-social behavior to be as important as the teaching of academic subjects.</a:t>
            </a:r>
          </a:p>
          <a:p>
            <a:r>
              <a:rPr lang="en-US" dirty="0"/>
              <a:t>Teachers display diligent and impartial behavior when supervising students. They use a consistent and prompt manner to grant rewards for good behavior and sanctions for unacceptable behavior.</a:t>
            </a:r>
          </a:p>
          <a:p>
            <a:r>
              <a:rPr lang="en-US" dirty="0"/>
              <a:t>Teachers participate in the development of a school safety plan, discipline code, and racial and sexual harassment policy. They also play a responsible part in the implementation of such policies by promptly and consistently reporting incidents of misbehavior, crime, violence, and harassment</a:t>
            </a:r>
            <a:r>
              <a:rPr lang="en-US" dirty="0" smtClean="0"/>
              <a:t>.</a:t>
            </a:r>
          </a:p>
          <a:p>
            <a:pPr marL="68580" indent="0">
              <a:buNone/>
            </a:pPr>
            <a:r>
              <a:rPr lang="en-US" dirty="0" smtClean="0"/>
              <a:t>(NASSP)</a:t>
            </a:r>
            <a:endParaRPr lang="en-US" dirty="0"/>
          </a:p>
          <a:p>
            <a:endParaRPr lang="en-US" dirty="0"/>
          </a:p>
        </p:txBody>
      </p:sp>
    </p:spTree>
    <p:extLst>
      <p:ext uri="{BB962C8B-B14F-4D97-AF65-F5344CB8AC3E}">
        <p14:creationId xmlns:p14="http://schemas.microsoft.com/office/powerpoint/2010/main" val="255782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Sarasota and Woodland Middle Student Survey</a:t>
            </a:r>
          </a:p>
        </p:txBody>
      </p:sp>
      <p:sp>
        <p:nvSpPr>
          <p:cNvPr id="3" name="Content Placeholder 2"/>
          <p:cNvSpPr>
            <a:spLocks noGrp="1"/>
          </p:cNvSpPr>
          <p:nvPr>
            <p:ph idx="1"/>
          </p:nvPr>
        </p:nvSpPr>
        <p:spPr>
          <a:xfrm>
            <a:off x="1043492" y="2323652"/>
            <a:ext cx="7109908" cy="3619948"/>
          </a:xfrm>
        </p:spPr>
        <p:txBody>
          <a:bodyPr>
            <a:normAutofit fontScale="92500" lnSpcReduction="20000"/>
          </a:bodyPr>
          <a:lstStyle/>
          <a:p>
            <a:pPr marL="68580" indent="0">
              <a:buNone/>
            </a:pPr>
            <a:r>
              <a:rPr lang="en-US" b="1" u="sng" dirty="0" smtClean="0"/>
              <a:t>Programming for pitfalls in school safety and behavior expectations:</a:t>
            </a:r>
          </a:p>
          <a:p>
            <a:r>
              <a:rPr lang="en-US" i="1" u="sng" dirty="0" smtClean="0"/>
              <a:t>Student being afraid to report safety concerns for fear of being labeled a “snitch”:</a:t>
            </a:r>
            <a:r>
              <a:rPr lang="en-US" dirty="0"/>
              <a:t>  </a:t>
            </a:r>
            <a:r>
              <a:rPr lang="en-US" dirty="0" smtClean="0"/>
              <a:t>Students and parents will be provided with email or text number of an administrator so that “anonymous” reports can be made. Follow up will be made with parents.</a:t>
            </a:r>
          </a:p>
          <a:p>
            <a:r>
              <a:rPr lang="en-US" i="1" u="sng" dirty="0" smtClean="0"/>
              <a:t>New students who arrive mid-year: </a:t>
            </a:r>
            <a:r>
              <a:rPr lang="en-US" dirty="0" smtClean="0"/>
              <a:t>All new students will have a “new student checklist” upon arrival. It would require them to meet with administration to learn school expectations.</a:t>
            </a:r>
            <a:r>
              <a:rPr lang="en-US" i="1" u="sng" dirty="0" smtClean="0"/>
              <a:t> </a:t>
            </a:r>
            <a:r>
              <a:rPr lang="en-US" dirty="0" smtClean="0"/>
              <a:t> </a:t>
            </a:r>
          </a:p>
          <a:p>
            <a:endParaRPr lang="en-US" dirty="0" smtClean="0"/>
          </a:p>
          <a:p>
            <a:endParaRPr lang="en-US" dirty="0" smtClean="0"/>
          </a:p>
          <a:p>
            <a:endParaRPr lang="en-US" dirty="0"/>
          </a:p>
        </p:txBody>
      </p:sp>
    </p:spTree>
    <p:extLst>
      <p:ext uri="{BB962C8B-B14F-4D97-AF65-F5344CB8AC3E}">
        <p14:creationId xmlns:p14="http://schemas.microsoft.com/office/powerpoint/2010/main" val="22754534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19200"/>
            <a:ext cx="7024744" cy="1143000"/>
          </a:xfrm>
        </p:spPr>
        <p:txBody>
          <a:bodyPr>
            <a:normAutofit fontScale="90000"/>
          </a:bodyPr>
          <a:lstStyle/>
          <a:p>
            <a:r>
              <a:rPr lang="en-US" dirty="0"/>
              <a:t>Sarasota and Woodland Middle </a:t>
            </a:r>
            <a:r>
              <a:rPr lang="en-US" dirty="0" smtClean="0"/>
              <a:t>Staff </a:t>
            </a:r>
            <a:r>
              <a:rPr lang="en-US" dirty="0"/>
              <a:t>Survey</a:t>
            </a:r>
          </a:p>
        </p:txBody>
      </p:sp>
      <p:sp>
        <p:nvSpPr>
          <p:cNvPr id="3" name="Content Placeholder 2"/>
          <p:cNvSpPr>
            <a:spLocks noGrp="1"/>
          </p:cNvSpPr>
          <p:nvPr>
            <p:ph idx="1"/>
          </p:nvPr>
        </p:nvSpPr>
        <p:spPr>
          <a:xfrm>
            <a:off x="1066800" y="2514600"/>
            <a:ext cx="6777317" cy="3508977"/>
          </a:xfrm>
        </p:spPr>
        <p:txBody>
          <a:bodyPr>
            <a:normAutofit fontScale="92500" lnSpcReduction="20000"/>
          </a:bodyPr>
          <a:lstStyle/>
          <a:p>
            <a:pPr marL="68580" indent="0">
              <a:buNone/>
            </a:pPr>
            <a:r>
              <a:rPr lang="en-US" b="1" u="sng" dirty="0" smtClean="0"/>
              <a:t>Staff Disagreed </a:t>
            </a:r>
            <a:r>
              <a:rPr lang="en-US" b="1" u="sng" dirty="0"/>
              <a:t>Responses:</a:t>
            </a:r>
          </a:p>
          <a:p>
            <a:pPr marL="68580" indent="0">
              <a:buNone/>
            </a:pPr>
            <a:endParaRPr lang="en-US" dirty="0" smtClean="0"/>
          </a:p>
          <a:p>
            <a:r>
              <a:rPr lang="en-US" dirty="0" smtClean="0"/>
              <a:t>My school/work site administration treats all staff in an equitable manner. </a:t>
            </a:r>
          </a:p>
          <a:p>
            <a:r>
              <a:rPr lang="en-US" dirty="0" smtClean="0"/>
              <a:t>The school/ work site administration effectively handles student discipline and behavioral problems.</a:t>
            </a:r>
          </a:p>
          <a:p>
            <a:r>
              <a:rPr lang="en-US" dirty="0" smtClean="0"/>
              <a:t>I have the opportunity to be involved in the making of important decisions that impact the quality of teaching and learning in my school/ work site.</a:t>
            </a:r>
          </a:p>
        </p:txBody>
      </p:sp>
    </p:spTree>
    <p:extLst>
      <p:ext uri="{BB962C8B-B14F-4D97-AF65-F5344CB8AC3E}">
        <p14:creationId xmlns:p14="http://schemas.microsoft.com/office/powerpoint/2010/main" val="230688547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Research Show That Faculty/Staff Value Principal’s That Support:</a:t>
            </a:r>
            <a:endParaRPr lang="en-US" sz="3600" dirty="0"/>
          </a:p>
        </p:txBody>
      </p:sp>
      <p:sp>
        <p:nvSpPr>
          <p:cNvPr id="3" name="Content Placeholder 2"/>
          <p:cNvSpPr>
            <a:spLocks noGrp="1"/>
          </p:cNvSpPr>
          <p:nvPr>
            <p:ph idx="1"/>
          </p:nvPr>
        </p:nvSpPr>
        <p:spPr/>
        <p:txBody>
          <a:bodyPr/>
          <a:lstStyle/>
          <a:p>
            <a:r>
              <a:rPr lang="en-US" dirty="0" smtClean="0"/>
              <a:t>Continued education of teachers</a:t>
            </a:r>
          </a:p>
          <a:p>
            <a:r>
              <a:rPr lang="en-US" dirty="0" smtClean="0"/>
              <a:t>Behavioral needs in the classroom</a:t>
            </a:r>
          </a:p>
          <a:p>
            <a:r>
              <a:rPr lang="en-US" dirty="0" smtClean="0"/>
              <a:t>Classroom visits</a:t>
            </a:r>
          </a:p>
          <a:p>
            <a:r>
              <a:rPr lang="en-US" dirty="0" smtClean="0"/>
              <a:t>Timely feedback</a:t>
            </a:r>
          </a:p>
          <a:p>
            <a:r>
              <a:rPr lang="en-US" dirty="0" smtClean="0"/>
              <a:t>Collaboration Time with fellow teachers</a:t>
            </a:r>
          </a:p>
          <a:p>
            <a:r>
              <a:rPr lang="en-US" dirty="0" smtClean="0"/>
              <a:t>Practical Professional Education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 Plan for the Faculty/ Staff</a:t>
            </a:r>
            <a:endParaRPr lang="en-US" dirty="0"/>
          </a:p>
        </p:txBody>
      </p:sp>
      <p:sp>
        <p:nvSpPr>
          <p:cNvPr id="3" name="Content Placeholder 2"/>
          <p:cNvSpPr>
            <a:spLocks noGrp="1"/>
          </p:cNvSpPr>
          <p:nvPr>
            <p:ph idx="1"/>
          </p:nvPr>
        </p:nvSpPr>
        <p:spPr>
          <a:xfrm>
            <a:off x="1043492" y="2323652"/>
            <a:ext cx="6777317" cy="3848548"/>
          </a:xfrm>
        </p:spPr>
        <p:txBody>
          <a:bodyPr>
            <a:noAutofit/>
          </a:bodyPr>
          <a:lstStyle/>
          <a:p>
            <a:r>
              <a:rPr lang="en-US" sz="1400" dirty="0" smtClean="0"/>
              <a:t>To create a Leadership Team that is supporting both teachers and principals, and at the same time create equality at a school our school plans to implement a Leadership Schedule. Many teachers describe a lack of time as the greatest challenge to increasing the number of teachers in leadership roles. Time for leadership activities must be built into a teacher's schedule so that they don't need to carry a full class load and also squeeze in time to lead during their planning time or hours outside the classroom (Supporting Teacher Leadership, 1998). </a:t>
            </a:r>
            <a:r>
              <a:rPr lang="en-US" sz="1400" dirty="0" smtClean="0">
                <a:solidFill>
                  <a:schemeClr val="tx1"/>
                </a:solidFill>
              </a:rPr>
              <a:t>Implementing a Leadership Schedule will drive down stress within the school, which will provide for more powerful instruction in the classroom. </a:t>
            </a:r>
          </a:p>
          <a:p>
            <a:endParaRPr lang="en-US" sz="1400" dirty="0" smtClean="0"/>
          </a:p>
          <a:p>
            <a:r>
              <a:rPr lang="en-US" sz="1400" dirty="0" smtClean="0"/>
              <a:t>To aid with student discipline and behavior the school will implement a Positive Behavior Support Program (PBS</a:t>
            </a:r>
            <a:r>
              <a:rPr lang="en-US" sz="1400" dirty="0" smtClean="0">
                <a:solidFill>
                  <a:schemeClr val="tx1"/>
                </a:solidFill>
              </a:rPr>
              <a:t>). PBS is a program that celebrates the positive, and down plays the negative.  This program is typically headed by the school Behavior Coach or Dean.  It is a program to runs on consistency with all stakeholders celebrating the good that students do.</a:t>
            </a:r>
            <a:endParaRPr lang="en-US" sz="1400" dirty="0">
              <a:solidFill>
                <a:srgbClr val="FF0000"/>
              </a:solidFill>
            </a:endParaRPr>
          </a:p>
        </p:txBody>
      </p:sp>
    </p:spTree>
    <p:extLst>
      <p:ext uri="{BB962C8B-B14F-4D97-AF65-F5344CB8AC3E}">
        <p14:creationId xmlns:p14="http://schemas.microsoft.com/office/powerpoint/2010/main" val="181168343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1143000"/>
          </a:xfrm>
        </p:spPr>
        <p:txBody>
          <a:bodyPr>
            <a:normAutofit fontScale="90000"/>
          </a:bodyPr>
          <a:lstStyle/>
          <a:p>
            <a:r>
              <a:rPr lang="en-US" dirty="0"/>
              <a:t>Sarasota and Woodland Middle </a:t>
            </a:r>
            <a:r>
              <a:rPr lang="en-US" dirty="0" smtClean="0"/>
              <a:t>Parent </a:t>
            </a:r>
            <a:r>
              <a:rPr lang="en-US" dirty="0"/>
              <a:t>Survey</a:t>
            </a:r>
          </a:p>
        </p:txBody>
      </p:sp>
      <p:sp>
        <p:nvSpPr>
          <p:cNvPr id="3" name="Content Placeholder 2"/>
          <p:cNvSpPr>
            <a:spLocks noGrp="1"/>
          </p:cNvSpPr>
          <p:nvPr>
            <p:ph idx="1"/>
          </p:nvPr>
        </p:nvSpPr>
        <p:spPr/>
        <p:txBody>
          <a:bodyPr>
            <a:normAutofit fontScale="92500"/>
          </a:bodyPr>
          <a:lstStyle/>
          <a:p>
            <a:pPr marL="68580" indent="0">
              <a:buNone/>
            </a:pPr>
            <a:r>
              <a:rPr lang="en-US" b="1" u="sng" dirty="0" smtClean="0"/>
              <a:t>Parent Disagreed </a:t>
            </a:r>
            <a:r>
              <a:rPr lang="en-US" b="1" u="sng" dirty="0"/>
              <a:t>Responses:</a:t>
            </a:r>
          </a:p>
          <a:p>
            <a:pPr marL="68580" indent="0">
              <a:buNone/>
            </a:pPr>
            <a:endParaRPr lang="en-US" dirty="0" smtClean="0"/>
          </a:p>
          <a:p>
            <a:r>
              <a:rPr lang="en-US" dirty="0" smtClean="0"/>
              <a:t>There is opportunity to give input to improve my child’s school.</a:t>
            </a:r>
          </a:p>
          <a:p>
            <a:r>
              <a:rPr lang="en-US" dirty="0" smtClean="0"/>
              <a:t>The administration at my child’s school is visible, making frequent contact with students, parents and teachers.</a:t>
            </a:r>
          </a:p>
          <a:p>
            <a:r>
              <a:rPr lang="en-US" dirty="0" smtClean="0"/>
              <a:t>I believe that my child’s school serves lunches that are nutritious and taste good.</a:t>
            </a:r>
            <a:endParaRPr lang="en-US" dirty="0"/>
          </a:p>
        </p:txBody>
      </p:sp>
    </p:spTree>
    <p:extLst>
      <p:ext uri="{BB962C8B-B14F-4D97-AF65-F5344CB8AC3E}">
        <p14:creationId xmlns:p14="http://schemas.microsoft.com/office/powerpoint/2010/main" val="264242415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Research Shows That Parents Value Principals That:</a:t>
            </a:r>
            <a:endParaRPr lang="en-US" sz="3600" dirty="0"/>
          </a:p>
        </p:txBody>
      </p:sp>
      <p:sp>
        <p:nvSpPr>
          <p:cNvPr id="3" name="Content Placeholder 2"/>
          <p:cNvSpPr>
            <a:spLocks noGrp="1"/>
          </p:cNvSpPr>
          <p:nvPr>
            <p:ph idx="1"/>
          </p:nvPr>
        </p:nvSpPr>
        <p:spPr/>
        <p:txBody>
          <a:bodyPr/>
          <a:lstStyle/>
          <a:p>
            <a:r>
              <a:rPr lang="en-US" dirty="0" smtClean="0"/>
              <a:t>It might be dated but some things never run out. Jane C. </a:t>
            </a:r>
            <a:r>
              <a:rPr lang="en-US" dirty="0" err="1" smtClean="0"/>
              <a:t>Lindle</a:t>
            </a:r>
            <a:r>
              <a:rPr lang="en-US" dirty="0" smtClean="0"/>
              <a:t> said, </a:t>
            </a:r>
            <a:r>
              <a:rPr lang="en-US" i="1" dirty="0" smtClean="0"/>
              <a:t>“ it’s not professionalism that parents want but rather the personal touch” (1989).</a:t>
            </a:r>
          </a:p>
          <a:p>
            <a:r>
              <a:rPr lang="en-US" dirty="0" smtClean="0"/>
              <a:t>Create a partnership</a:t>
            </a:r>
          </a:p>
          <a:p>
            <a:r>
              <a:rPr lang="en-US" dirty="0" smtClean="0"/>
              <a:t>Communicate</a:t>
            </a:r>
          </a:p>
          <a:p>
            <a:r>
              <a:rPr lang="en-US" dirty="0" smtClean="0"/>
              <a:t>Allow a level of Governance from parents</a:t>
            </a:r>
          </a:p>
          <a:p>
            <a:pPr>
              <a:buNone/>
            </a:pPr>
            <a:r>
              <a:rPr lang="en-US" sz="1200" dirty="0" smtClean="0"/>
              <a:t>(</a:t>
            </a:r>
            <a:r>
              <a:rPr lang="en-US" sz="1200" dirty="0" err="1" smtClean="0"/>
              <a:t>Marzano</a:t>
            </a:r>
            <a:r>
              <a:rPr lang="en-US" sz="1200" dirty="0" smtClean="0"/>
              <a:t>, R. 2005)</a:t>
            </a:r>
          </a:p>
          <a:p>
            <a:endParaRPr lang="en-US" dirty="0"/>
          </a:p>
        </p:txBody>
      </p:sp>
    </p:spTree>
    <p:extLst>
      <p:ext uri="{BB962C8B-B14F-4D97-AF65-F5344CB8AC3E}">
        <p14:creationId xmlns:p14="http://schemas.microsoft.com/office/powerpoint/2010/main" val="2769511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Action Plan To Meet the Needs of the Parents</a:t>
            </a:r>
            <a:endParaRPr lang="en-US" sz="3600" dirty="0"/>
          </a:p>
        </p:txBody>
      </p:sp>
      <p:sp>
        <p:nvSpPr>
          <p:cNvPr id="3" name="Content Placeholder 2"/>
          <p:cNvSpPr>
            <a:spLocks noGrp="1"/>
          </p:cNvSpPr>
          <p:nvPr>
            <p:ph idx="1"/>
          </p:nvPr>
        </p:nvSpPr>
        <p:spPr>
          <a:xfrm>
            <a:off x="1043492" y="2323652"/>
            <a:ext cx="6777317" cy="3772348"/>
          </a:xfrm>
        </p:spPr>
        <p:txBody>
          <a:bodyPr>
            <a:normAutofit fontScale="85000" lnSpcReduction="10000"/>
          </a:bodyPr>
          <a:lstStyle/>
          <a:p>
            <a:r>
              <a:rPr lang="en-US" sz="1500" dirty="0" smtClean="0"/>
              <a:t>Parents desire an administration that is more visible at school.  To achieve this goal principals will implement a new daily schedule that will allow them to be in the classroom.  To help with this the teachers will respond to a weekly e-mail that the district will review simply answering the question, Was a school Leader in your room this week? If the percentage is too low then the administration will have a negative on their evaluation. If teachers do not answer the electronic e-mail question then one will be hand delivered to them in the classroom. We will use the same survey/ question for both school to provide consistency. The results of this will be posted on the school web-site monthly for stakeholders to view.</a:t>
            </a:r>
            <a:endParaRPr lang="en-US" sz="1500" dirty="0" smtClean="0">
              <a:solidFill>
                <a:srgbClr val="FF0000"/>
              </a:solidFill>
            </a:endParaRPr>
          </a:p>
          <a:p>
            <a:endParaRPr lang="en-US" sz="1500" dirty="0" smtClean="0"/>
          </a:p>
          <a:p>
            <a:r>
              <a:rPr lang="en-US" sz="1500" dirty="0" smtClean="0"/>
              <a:t>To provide parents the opportunity to give input will be provided the opportunity to join one of three organizations within the school. The organizations for the parents to join and support are: PTSA, SAC, and P.A.S.T (Parents and Students Together, Because Together We Can).  P.A.S.T will help lead non-curricular Organizations such as debate, drama, cooking, running/fitness clubs. </a:t>
            </a:r>
            <a:r>
              <a:rPr lang="en-US" sz="1500" dirty="0" smtClean="0">
                <a:solidFill>
                  <a:schemeClr val="tx1"/>
                </a:solidFill>
              </a:rPr>
              <a:t>The goal will be to have 25% of parents involved in these different programs.  For those that do not join the schools will have certain events (</a:t>
            </a:r>
            <a:r>
              <a:rPr lang="en-US" sz="1500" dirty="0" err="1" smtClean="0">
                <a:solidFill>
                  <a:schemeClr val="tx1"/>
                </a:solidFill>
              </a:rPr>
              <a:t>i.e</a:t>
            </a:r>
            <a:r>
              <a:rPr lang="en-US" sz="1500" dirty="0" smtClean="0">
                <a:solidFill>
                  <a:schemeClr val="tx1"/>
                </a:solidFill>
              </a:rPr>
              <a:t> Bring Dad To School Day) which will give parents a snap shot of what is going on and incline them to participate on a greater scale</a:t>
            </a:r>
            <a:r>
              <a:rPr lang="en-US" sz="1500" dirty="0" smtClean="0">
                <a:solidFill>
                  <a:srgbClr val="FF0000"/>
                </a:solidFill>
              </a:rPr>
              <a:t>.</a:t>
            </a:r>
          </a:p>
          <a:p>
            <a:pPr>
              <a:buNone/>
            </a:pPr>
            <a:endParaRPr lang="en-US" dirty="0"/>
          </a:p>
        </p:txBody>
      </p:sp>
    </p:spTree>
    <p:extLst>
      <p:ext uri="{BB962C8B-B14F-4D97-AF65-F5344CB8AC3E}">
        <p14:creationId xmlns:p14="http://schemas.microsoft.com/office/powerpoint/2010/main" val="3622641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85800"/>
            <a:ext cx="7024744" cy="722864"/>
          </a:xfrm>
        </p:spPr>
        <p:txBody>
          <a:bodyPr/>
          <a:lstStyle/>
          <a:p>
            <a:r>
              <a:rPr lang="en-US" dirty="0" smtClean="0"/>
              <a:t>Todays Agenda </a:t>
            </a:r>
            <a:endParaRPr lang="en-US" dirty="0"/>
          </a:p>
        </p:txBody>
      </p:sp>
      <p:sp>
        <p:nvSpPr>
          <p:cNvPr id="3" name="Content Placeholder 2"/>
          <p:cNvSpPr>
            <a:spLocks noGrp="1"/>
          </p:cNvSpPr>
          <p:nvPr>
            <p:ph idx="1"/>
          </p:nvPr>
        </p:nvSpPr>
        <p:spPr>
          <a:xfrm>
            <a:off x="1043492" y="1600200"/>
            <a:ext cx="6777317" cy="4232429"/>
          </a:xfrm>
        </p:spPr>
        <p:txBody>
          <a:bodyPr/>
          <a:lstStyle/>
          <a:p>
            <a:r>
              <a:rPr lang="en-US" dirty="0" smtClean="0"/>
              <a:t>Review the School Climate Survey</a:t>
            </a:r>
          </a:p>
          <a:p>
            <a:r>
              <a:rPr lang="en-US" dirty="0" smtClean="0"/>
              <a:t>Review Opportunities for Stakeholders</a:t>
            </a:r>
          </a:p>
          <a:p>
            <a:r>
              <a:rPr lang="en-US" dirty="0" smtClean="0"/>
              <a:t>Review Steps in which to Implement Opportunities</a:t>
            </a:r>
          </a:p>
          <a:p>
            <a:r>
              <a:rPr lang="en-US" dirty="0" smtClean="0"/>
              <a:t>Reviews Strategies to Improve School Climate for Stakeholders</a:t>
            </a:r>
          </a:p>
          <a:p>
            <a:r>
              <a:rPr lang="en-US" dirty="0" smtClean="0"/>
              <a:t>Review Strategies and Steps to Improve Morale and Collegiality with Teachers and Stakeholders</a:t>
            </a:r>
            <a:endParaRPr lang="en-US" dirty="0"/>
          </a:p>
        </p:txBody>
      </p:sp>
    </p:spTree>
    <p:extLst>
      <p:ext uri="{BB962C8B-B14F-4D97-AF65-F5344CB8AC3E}">
        <p14:creationId xmlns:p14="http://schemas.microsoft.com/office/powerpoint/2010/main" val="14139425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9200"/>
            <a:ext cx="7024744" cy="1143000"/>
          </a:xfrm>
        </p:spPr>
        <p:txBody>
          <a:bodyPr>
            <a:normAutofit fontScale="90000"/>
          </a:bodyPr>
          <a:lstStyle/>
          <a:p>
            <a:r>
              <a:rPr lang="en-US" dirty="0"/>
              <a:t>Sarasota and Woodland Middle Student Survey</a:t>
            </a:r>
          </a:p>
        </p:txBody>
      </p:sp>
      <p:sp>
        <p:nvSpPr>
          <p:cNvPr id="3" name="Content Placeholder 2"/>
          <p:cNvSpPr>
            <a:spLocks noGrp="1"/>
          </p:cNvSpPr>
          <p:nvPr>
            <p:ph idx="1"/>
          </p:nvPr>
        </p:nvSpPr>
        <p:spPr/>
        <p:txBody>
          <a:bodyPr>
            <a:normAutofit fontScale="92500" lnSpcReduction="10000"/>
          </a:bodyPr>
          <a:lstStyle/>
          <a:p>
            <a:pPr marL="68580" indent="0">
              <a:buNone/>
            </a:pPr>
            <a:r>
              <a:rPr lang="en-US" b="1" u="sng" dirty="0" smtClean="0"/>
              <a:t>Student </a:t>
            </a:r>
            <a:r>
              <a:rPr lang="en-US" b="1" u="sng" dirty="0"/>
              <a:t>Disagreed Responses:</a:t>
            </a:r>
          </a:p>
          <a:p>
            <a:pPr marL="68580" indent="0">
              <a:buNone/>
            </a:pPr>
            <a:endParaRPr lang="en-US" dirty="0" smtClean="0"/>
          </a:p>
          <a:p>
            <a:r>
              <a:rPr lang="en-US" dirty="0" smtClean="0"/>
              <a:t>My school acknowledges the achievements of students for all types of accomplishments so that many students have an opportunity to be recognized.</a:t>
            </a:r>
          </a:p>
          <a:p>
            <a:r>
              <a:rPr lang="en-US" dirty="0" smtClean="0"/>
              <a:t>I know where to report an unsafe situation involving myself or other students.</a:t>
            </a:r>
          </a:p>
          <a:p>
            <a:r>
              <a:rPr lang="en-US" dirty="0" smtClean="0"/>
              <a:t>My school offers a wide variety of activities to keep me interested in school. </a:t>
            </a:r>
            <a:endParaRPr lang="en-US" dirty="0"/>
          </a:p>
        </p:txBody>
      </p:sp>
    </p:spTree>
    <p:extLst>
      <p:ext uri="{BB962C8B-B14F-4D97-AF65-F5344CB8AC3E}">
        <p14:creationId xmlns:p14="http://schemas.microsoft.com/office/powerpoint/2010/main" val="28323741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Research Shows that Students Value a Principal That:</a:t>
            </a:r>
            <a:endParaRPr lang="en-US" sz="3600" dirty="0"/>
          </a:p>
        </p:txBody>
      </p:sp>
      <p:sp>
        <p:nvSpPr>
          <p:cNvPr id="3" name="Content Placeholder 2"/>
          <p:cNvSpPr>
            <a:spLocks noGrp="1"/>
          </p:cNvSpPr>
          <p:nvPr>
            <p:ph idx="1"/>
          </p:nvPr>
        </p:nvSpPr>
        <p:spPr/>
        <p:txBody>
          <a:bodyPr>
            <a:noAutofit/>
          </a:bodyPr>
          <a:lstStyle/>
          <a:p>
            <a:r>
              <a:rPr lang="en-US" sz="2000" dirty="0" smtClean="0"/>
              <a:t>Students want an environment that is conducive to learning. </a:t>
            </a:r>
          </a:p>
          <a:p>
            <a:r>
              <a:rPr lang="en-US" sz="2000" dirty="0" smtClean="0"/>
              <a:t>They need to be respected by their peers and teachers. </a:t>
            </a:r>
          </a:p>
          <a:p>
            <a:r>
              <a:rPr lang="en-US" sz="2000" dirty="0" smtClean="0"/>
              <a:t>Students need to feel safe physically and able to take risks intellectually in classrooms. </a:t>
            </a:r>
          </a:p>
          <a:p>
            <a:r>
              <a:rPr lang="en-US" sz="2000" dirty="0" smtClean="0"/>
              <a:t>They want opportunities to be challenged, ways to apply what they learn to the real world, and discussions about current events (Citizen League 2008)</a:t>
            </a:r>
            <a:endParaRPr lang="en-US" sz="2000" dirty="0"/>
          </a:p>
        </p:txBody>
      </p:sp>
    </p:spTree>
    <p:extLst>
      <p:ext uri="{BB962C8B-B14F-4D97-AF65-F5344CB8AC3E}">
        <p14:creationId xmlns:p14="http://schemas.microsoft.com/office/powerpoint/2010/main" val="2985922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Action Plan to Meet the Needs of the Students</a:t>
            </a:r>
            <a:endParaRPr lang="en-US" dirty="0"/>
          </a:p>
        </p:txBody>
      </p:sp>
      <p:sp>
        <p:nvSpPr>
          <p:cNvPr id="3" name="Content Placeholder 2"/>
          <p:cNvSpPr>
            <a:spLocks noGrp="1"/>
          </p:cNvSpPr>
          <p:nvPr>
            <p:ph idx="1"/>
          </p:nvPr>
        </p:nvSpPr>
        <p:spPr/>
        <p:txBody>
          <a:bodyPr>
            <a:normAutofit fontScale="92500"/>
          </a:bodyPr>
          <a:lstStyle/>
          <a:p>
            <a:r>
              <a:rPr lang="en-US" sz="1600" dirty="0" smtClean="0"/>
              <a:t>To fulfill the students need for an environment conducive to learning we will implement a school wide PBS Program where we celebrate the positives in school.</a:t>
            </a:r>
          </a:p>
          <a:p>
            <a:r>
              <a:rPr lang="en-US" sz="1600" dirty="0" smtClean="0"/>
              <a:t>To help students feel as though they are respected all teachers will be at their door to greet the students into class, and teachers will allow students to part of the procedure process in class.</a:t>
            </a:r>
          </a:p>
          <a:p>
            <a:r>
              <a:rPr lang="en-US" sz="1600" dirty="0" smtClean="0"/>
              <a:t>To help insure the safety of all students the school will have a school wide discipline plan that has steps for every teacher to follow.  Also, the school will conduct monthly drills for different situations that </a:t>
            </a:r>
            <a:r>
              <a:rPr lang="en-US" sz="1600" smtClean="0"/>
              <a:t>may occur.</a:t>
            </a:r>
            <a:endParaRPr lang="en-US" sz="1600" dirty="0" smtClean="0"/>
          </a:p>
          <a:p>
            <a:r>
              <a:rPr lang="en-US" sz="1600" dirty="0" smtClean="0"/>
              <a:t>In order for the students to feel challenged there will be a gifted team per grade level.  Teacher will also strive to implement the values of the IB Program were community service is emphasized.</a:t>
            </a:r>
          </a:p>
        </p:txBody>
      </p:sp>
    </p:spTree>
    <p:extLst>
      <p:ext uri="{BB962C8B-B14F-4D97-AF65-F5344CB8AC3E}">
        <p14:creationId xmlns:p14="http://schemas.microsoft.com/office/powerpoint/2010/main" val="26236385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Climate-student achievement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Acknowledge students daily, weekly, monthly, quarterly and yearly for their accomplishments (classroom-management-success.org, 2009)</a:t>
            </a:r>
          </a:p>
          <a:p>
            <a:pPr lvl="1"/>
            <a:r>
              <a:rPr lang="en-US" dirty="0" smtClean="0"/>
              <a:t>Display student learning throughout school and classroom</a:t>
            </a:r>
          </a:p>
          <a:p>
            <a:pPr lvl="1"/>
            <a:r>
              <a:rPr lang="en-US" dirty="0" smtClean="0"/>
              <a:t>PBS program celebrations daily and monthly</a:t>
            </a:r>
          </a:p>
          <a:p>
            <a:pPr lvl="1"/>
            <a:r>
              <a:rPr lang="en-US" dirty="0" smtClean="0"/>
              <a:t>Quarterly and yearly academic celebrations</a:t>
            </a:r>
          </a:p>
          <a:p>
            <a:pPr lvl="1"/>
            <a:r>
              <a:rPr lang="en-US" dirty="0" smtClean="0"/>
              <a:t>Contact and invite parents to attend the ceremonies</a:t>
            </a:r>
          </a:p>
          <a:p>
            <a:pPr lvl="1"/>
            <a:r>
              <a:rPr lang="en-US" dirty="0" smtClean="0"/>
              <a:t>Post student names in newsletter, on the website and in weekly connect education call when appropriate</a:t>
            </a:r>
          </a:p>
        </p:txBody>
      </p:sp>
    </p:spTree>
    <p:extLst>
      <p:ext uri="{BB962C8B-B14F-4D97-AF65-F5344CB8AC3E}">
        <p14:creationId xmlns:p14="http://schemas.microsoft.com/office/powerpoint/2010/main" val="983060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Climate-student achievement</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Vary recognition by considering behaviors, academics, growth, the arts, community involvement, social interactions and any other positive behavior worth noting</a:t>
            </a:r>
          </a:p>
          <a:p>
            <a:pPr lvl="1"/>
            <a:r>
              <a:rPr lang="en-US" dirty="0" smtClean="0"/>
              <a:t>Daily Positive Student Behavior (PBS) Citizen per class</a:t>
            </a:r>
          </a:p>
          <a:p>
            <a:pPr lvl="1"/>
            <a:r>
              <a:rPr lang="en-US" dirty="0" smtClean="0"/>
              <a:t>Honor Roll and Principal’s List ceremony each report card period</a:t>
            </a:r>
          </a:p>
          <a:p>
            <a:pPr lvl="1"/>
            <a:r>
              <a:rPr lang="en-US" dirty="0" smtClean="0"/>
              <a:t>Most improved student each marking period</a:t>
            </a:r>
          </a:p>
          <a:p>
            <a:pPr lvl="1"/>
            <a:r>
              <a:rPr lang="en-US" dirty="0" smtClean="0"/>
              <a:t>Physical Education Fitness awards</a:t>
            </a:r>
          </a:p>
          <a:p>
            <a:pPr lvl="1"/>
            <a:r>
              <a:rPr lang="en-US" dirty="0" smtClean="0"/>
              <a:t>Artist of the month club</a:t>
            </a:r>
          </a:p>
          <a:p>
            <a:pPr lvl="1"/>
            <a:r>
              <a:rPr lang="en-US" dirty="0" smtClean="0"/>
              <a:t>Musician of the month club</a:t>
            </a:r>
          </a:p>
          <a:p>
            <a:pPr lvl="1"/>
            <a:r>
              <a:rPr lang="en-US" dirty="0" smtClean="0"/>
              <a:t>Student volunteer awards</a:t>
            </a:r>
          </a:p>
          <a:p>
            <a:pPr lvl="1"/>
            <a:r>
              <a:rPr lang="en-US" dirty="0" smtClean="0"/>
              <a:t>Special education student liaison </a:t>
            </a:r>
          </a:p>
          <a:p>
            <a:pPr lvl="1"/>
            <a:r>
              <a:rPr lang="en-US" dirty="0" smtClean="0"/>
              <a:t>Good citizen award</a:t>
            </a:r>
          </a:p>
          <a:p>
            <a:pPr lvl="1"/>
            <a:endParaRPr lang="en-US" dirty="0" smtClean="0"/>
          </a:p>
        </p:txBody>
      </p:sp>
    </p:spTree>
    <p:extLst>
      <p:ext uri="{BB962C8B-B14F-4D97-AF65-F5344CB8AC3E}">
        <p14:creationId xmlns:p14="http://schemas.microsoft.com/office/powerpoint/2010/main" val="983060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Climate-student achievement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Use a variety of school personnel to recognize students-specialists, resource teachers, administrators and support staff</a:t>
            </a:r>
          </a:p>
          <a:p>
            <a:pPr lvl="1"/>
            <a:r>
              <a:rPr lang="en-US" dirty="0" smtClean="0"/>
              <a:t>Classroom teachers</a:t>
            </a:r>
          </a:p>
          <a:p>
            <a:pPr lvl="1"/>
            <a:r>
              <a:rPr lang="en-US" dirty="0" smtClean="0"/>
              <a:t>Resource teachers (ESE, VE, Etc)</a:t>
            </a:r>
          </a:p>
          <a:p>
            <a:pPr lvl="1"/>
            <a:r>
              <a:rPr lang="en-US" dirty="0" smtClean="0"/>
              <a:t>Art teachers</a:t>
            </a:r>
          </a:p>
          <a:p>
            <a:pPr lvl="1"/>
            <a:r>
              <a:rPr lang="en-US" dirty="0" smtClean="0"/>
              <a:t>PE teachers</a:t>
            </a:r>
          </a:p>
          <a:p>
            <a:pPr lvl="1"/>
            <a:r>
              <a:rPr lang="en-US" dirty="0" smtClean="0"/>
              <a:t> Music teachers</a:t>
            </a:r>
          </a:p>
          <a:p>
            <a:pPr lvl="1"/>
            <a:r>
              <a:rPr lang="en-US" dirty="0" smtClean="0"/>
              <a:t> Chorus and Band Directors</a:t>
            </a:r>
          </a:p>
          <a:p>
            <a:pPr lvl="1"/>
            <a:r>
              <a:rPr lang="en-US" dirty="0" smtClean="0"/>
              <a:t>Principal</a:t>
            </a:r>
          </a:p>
          <a:p>
            <a:pPr lvl="1"/>
            <a:r>
              <a:rPr lang="en-US" dirty="0" smtClean="0"/>
              <a:t> Assistant Principal</a:t>
            </a:r>
          </a:p>
          <a:p>
            <a:pPr lvl="1"/>
            <a:r>
              <a:rPr lang="en-US" dirty="0" smtClean="0"/>
              <a:t>Guidance Councilor</a:t>
            </a:r>
          </a:p>
          <a:p>
            <a:pPr lvl="1"/>
            <a:r>
              <a:rPr lang="en-US" dirty="0" smtClean="0"/>
              <a:t>Behavior Specialist</a:t>
            </a:r>
          </a:p>
          <a:p>
            <a:pPr lvl="1"/>
            <a:r>
              <a:rPr lang="en-US" dirty="0" smtClean="0"/>
              <a:t>Cafeteria Staff</a:t>
            </a:r>
          </a:p>
          <a:p>
            <a:pPr lvl="1"/>
            <a:r>
              <a:rPr lang="en-US" dirty="0" smtClean="0"/>
              <a:t>Support Staff and Aids</a:t>
            </a:r>
          </a:p>
          <a:p>
            <a:pPr lvl="1"/>
            <a:r>
              <a:rPr lang="en-US" dirty="0" smtClean="0"/>
              <a:t>Other students</a:t>
            </a:r>
          </a:p>
          <a:p>
            <a:pPr lvl="1"/>
            <a:endParaRPr lang="en-US" dirty="0" smtClean="0"/>
          </a:p>
        </p:txBody>
      </p:sp>
    </p:spTree>
    <p:extLst>
      <p:ext uri="{BB962C8B-B14F-4D97-AF65-F5344CB8AC3E}">
        <p14:creationId xmlns:p14="http://schemas.microsoft.com/office/powerpoint/2010/main" val="983060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Climate-reporting to improve safety</a:t>
            </a:r>
            <a:endParaRPr lang="en-US" dirty="0"/>
          </a:p>
        </p:txBody>
      </p:sp>
      <p:sp>
        <p:nvSpPr>
          <p:cNvPr id="3" name="Content Placeholder 2"/>
          <p:cNvSpPr>
            <a:spLocks noGrp="1"/>
          </p:cNvSpPr>
          <p:nvPr>
            <p:ph idx="1"/>
          </p:nvPr>
        </p:nvSpPr>
        <p:spPr/>
        <p:txBody>
          <a:bodyPr/>
          <a:lstStyle/>
          <a:p>
            <a:r>
              <a:rPr lang="en-US" dirty="0" smtClean="0"/>
              <a:t>Provide parents and students a copy of school safety policies and crisis plan</a:t>
            </a:r>
          </a:p>
          <a:p>
            <a:pPr lvl="1"/>
            <a:r>
              <a:rPr lang="en-US" dirty="0" smtClean="0"/>
              <a:t>Use creative ways to publish for easy access for all families </a:t>
            </a:r>
          </a:p>
          <a:p>
            <a:pPr lvl="1"/>
            <a:r>
              <a:rPr lang="en-US" dirty="0" smtClean="0"/>
              <a:t>Post on website</a:t>
            </a:r>
          </a:p>
          <a:p>
            <a:pPr lvl="1"/>
            <a:r>
              <a:rPr lang="en-US" dirty="0" smtClean="0"/>
              <a:t>Print hard copies for distribution at PTA and SAC meetings</a:t>
            </a:r>
          </a:p>
          <a:p>
            <a:pPr lvl="1"/>
            <a:r>
              <a:rPr lang="en-US" dirty="0" smtClean="0"/>
              <a:t>Make translated copies available for families with limited English</a:t>
            </a:r>
          </a:p>
          <a:p>
            <a:pPr lvl="1"/>
            <a:endParaRPr lang="en-US" dirty="0" smtClean="0"/>
          </a:p>
          <a:p>
            <a:pPr lvl="1"/>
            <a:endParaRPr lang="en-US" dirty="0" smtClean="0"/>
          </a:p>
        </p:txBody>
      </p:sp>
    </p:spTree>
    <p:extLst>
      <p:ext uri="{BB962C8B-B14F-4D97-AF65-F5344CB8AC3E}">
        <p14:creationId xmlns:p14="http://schemas.microsoft.com/office/powerpoint/2010/main" val="897982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Climate-reporting to improve safety</a:t>
            </a:r>
            <a:endParaRPr lang="en-US" dirty="0"/>
          </a:p>
        </p:txBody>
      </p:sp>
      <p:sp>
        <p:nvSpPr>
          <p:cNvPr id="3" name="Content Placeholder 2"/>
          <p:cNvSpPr>
            <a:spLocks noGrp="1"/>
          </p:cNvSpPr>
          <p:nvPr>
            <p:ph idx="1"/>
          </p:nvPr>
        </p:nvSpPr>
        <p:spPr/>
        <p:txBody>
          <a:bodyPr/>
          <a:lstStyle/>
          <a:p>
            <a:r>
              <a:rPr lang="en-US" dirty="0" smtClean="0"/>
              <a:t>Administrators, teachers and staff must be visible and present to address safety issues</a:t>
            </a:r>
          </a:p>
          <a:p>
            <a:pPr lvl="1"/>
            <a:r>
              <a:rPr lang="en-US" dirty="0" smtClean="0"/>
              <a:t>Post Safety Meeting Minutes</a:t>
            </a:r>
          </a:p>
          <a:p>
            <a:pPr lvl="1"/>
            <a:r>
              <a:rPr lang="en-US" dirty="0" smtClean="0"/>
              <a:t>Survey and assess safety drills</a:t>
            </a:r>
          </a:p>
          <a:p>
            <a:pPr lvl="1"/>
            <a:r>
              <a:rPr lang="en-US" dirty="0" smtClean="0"/>
              <a:t>Provide feedback to safety concerns-written and verbal</a:t>
            </a:r>
          </a:p>
          <a:p>
            <a:pPr lvl="1"/>
            <a:endParaRPr lang="en-US" dirty="0" smtClean="0"/>
          </a:p>
        </p:txBody>
      </p:sp>
    </p:spTree>
    <p:extLst>
      <p:ext uri="{BB962C8B-B14F-4D97-AF65-F5344CB8AC3E}">
        <p14:creationId xmlns:p14="http://schemas.microsoft.com/office/powerpoint/2010/main" val="897982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Climate-reporting to improve safety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Provide crisis training and professional development for the school and the community based on safety needs of the school and students</a:t>
            </a:r>
          </a:p>
          <a:p>
            <a:pPr lvl="1"/>
            <a:r>
              <a:rPr lang="en-US" dirty="0" smtClean="0"/>
              <a:t>District Wide Training day for teachers at the start of the school year.</a:t>
            </a:r>
          </a:p>
          <a:p>
            <a:pPr lvl="1"/>
            <a:r>
              <a:rPr lang="en-US" dirty="0" smtClean="0"/>
              <a:t>Workshop for families after PTA or SAC meeting to educate on safety</a:t>
            </a:r>
          </a:p>
          <a:p>
            <a:pPr lvl="1"/>
            <a:r>
              <a:rPr lang="en-US" dirty="0" smtClean="0"/>
              <a:t>Question and Answer session with families and school administrators to answer concerns and alleviate fears</a:t>
            </a:r>
          </a:p>
          <a:p>
            <a:pPr lvl="1"/>
            <a:endParaRPr lang="en-US" dirty="0"/>
          </a:p>
        </p:txBody>
      </p:sp>
    </p:spTree>
    <p:extLst>
      <p:ext uri="{BB962C8B-B14F-4D97-AF65-F5344CB8AC3E}">
        <p14:creationId xmlns:p14="http://schemas.microsoft.com/office/powerpoint/2010/main" val="8979827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Climate-variety of activities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Provide a variety of choices to students throughout the school year and the instructional day (provost.tufts.edu, 2010)</a:t>
            </a:r>
          </a:p>
          <a:p>
            <a:pPr lvl="1"/>
            <a:r>
              <a:rPr lang="en-US" dirty="0" smtClean="0"/>
              <a:t>Electives</a:t>
            </a:r>
          </a:p>
          <a:p>
            <a:pPr lvl="1"/>
            <a:r>
              <a:rPr lang="en-US" dirty="0" smtClean="0"/>
              <a:t>Student choice day</a:t>
            </a:r>
          </a:p>
          <a:p>
            <a:pPr lvl="1"/>
            <a:r>
              <a:rPr lang="en-US" dirty="0" smtClean="0"/>
              <a:t>Learning styles</a:t>
            </a:r>
          </a:p>
          <a:p>
            <a:pPr lvl="1"/>
            <a:r>
              <a:rPr lang="en-US" dirty="0" smtClean="0"/>
              <a:t>Students choose how to show learning </a:t>
            </a:r>
          </a:p>
          <a:p>
            <a:pPr lvl="2"/>
            <a:r>
              <a:rPr lang="en-US" dirty="0" smtClean="0"/>
              <a:t>Slide show</a:t>
            </a:r>
          </a:p>
          <a:p>
            <a:pPr lvl="2"/>
            <a:r>
              <a:rPr lang="en-US" dirty="0" smtClean="0"/>
              <a:t>Drama</a:t>
            </a:r>
          </a:p>
          <a:p>
            <a:pPr lvl="2"/>
            <a:r>
              <a:rPr lang="en-US" dirty="0" smtClean="0"/>
              <a:t>News article</a:t>
            </a:r>
          </a:p>
          <a:p>
            <a:pPr lvl="2"/>
            <a:r>
              <a:rPr lang="en-US" dirty="0" smtClean="0"/>
              <a:t>Debate</a:t>
            </a:r>
          </a:p>
          <a:p>
            <a:pPr lvl="2"/>
            <a:r>
              <a:rPr lang="en-US" dirty="0" smtClean="0"/>
              <a:t>Essay</a:t>
            </a:r>
          </a:p>
          <a:p>
            <a:pPr lvl="2"/>
            <a:r>
              <a:rPr lang="en-US" dirty="0" smtClean="0"/>
              <a:t>Virtual field trips</a:t>
            </a:r>
          </a:p>
          <a:p>
            <a:pPr lvl="2"/>
            <a:endParaRPr lang="en-US" dirty="0"/>
          </a:p>
        </p:txBody>
      </p:sp>
    </p:spTree>
    <p:extLst>
      <p:ext uri="{BB962C8B-B14F-4D97-AF65-F5344CB8AC3E}">
        <p14:creationId xmlns:p14="http://schemas.microsoft.com/office/powerpoint/2010/main" val="62313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School Climate Survey Results for Sarasota School District</a:t>
            </a:r>
            <a:endParaRPr lang="en-US" dirty="0"/>
          </a:p>
        </p:txBody>
      </p:sp>
      <p:sp>
        <p:nvSpPr>
          <p:cNvPr id="5" name="Text Placeholder 4"/>
          <p:cNvSpPr>
            <a:spLocks noGrp="1"/>
          </p:cNvSpPr>
          <p:nvPr>
            <p:ph type="body" idx="1"/>
          </p:nvPr>
        </p:nvSpPr>
        <p:spPr/>
        <p:txBody>
          <a:bodyPr/>
          <a:lstStyle/>
          <a:p>
            <a:r>
              <a:rPr lang="en-US" dirty="0" smtClean="0"/>
              <a:t>Sarasota Middle</a:t>
            </a:r>
            <a:endParaRPr lang="en-US" dirty="0"/>
          </a:p>
        </p:txBody>
      </p:sp>
      <p:sp>
        <p:nvSpPr>
          <p:cNvPr id="6" name="Content Placeholder 5"/>
          <p:cNvSpPr>
            <a:spLocks noGrp="1"/>
          </p:cNvSpPr>
          <p:nvPr>
            <p:ph sz="half" idx="2"/>
          </p:nvPr>
        </p:nvSpPr>
        <p:spPr/>
        <p:txBody>
          <a:bodyPr>
            <a:normAutofit fontScale="85000" lnSpcReduction="20000"/>
          </a:bodyPr>
          <a:lstStyle/>
          <a:p>
            <a:r>
              <a:rPr lang="en-US" dirty="0"/>
              <a:t>Total students </a:t>
            </a:r>
            <a:r>
              <a:rPr lang="en-US" dirty="0" smtClean="0"/>
              <a:t>1,143</a:t>
            </a:r>
            <a:endParaRPr lang="en-US" dirty="0"/>
          </a:p>
          <a:p>
            <a:r>
              <a:rPr lang="en-US" dirty="0"/>
              <a:t>Total teacher </a:t>
            </a:r>
            <a:r>
              <a:rPr lang="en-US" dirty="0" smtClean="0"/>
              <a:t>69</a:t>
            </a:r>
            <a:endParaRPr lang="en-US" dirty="0"/>
          </a:p>
          <a:p>
            <a:r>
              <a:rPr lang="en-US" dirty="0"/>
              <a:t>Teacher-student ratio </a:t>
            </a:r>
            <a:r>
              <a:rPr lang="en-US" dirty="0" smtClean="0"/>
              <a:t>17:1</a:t>
            </a:r>
            <a:endParaRPr lang="en-US" dirty="0"/>
          </a:p>
          <a:p>
            <a:r>
              <a:rPr lang="en-US" dirty="0"/>
              <a:t>Free/Reduced lunch </a:t>
            </a:r>
            <a:r>
              <a:rPr lang="en-US" dirty="0" smtClean="0"/>
              <a:t>32%</a:t>
            </a:r>
            <a:endParaRPr lang="en-US" dirty="0"/>
          </a:p>
          <a:p>
            <a:pPr lvl="1"/>
            <a:r>
              <a:rPr lang="en-US" dirty="0" smtClean="0"/>
              <a:t>White students 81%</a:t>
            </a:r>
          </a:p>
          <a:p>
            <a:pPr lvl="1"/>
            <a:r>
              <a:rPr lang="en-US" dirty="0" smtClean="0"/>
              <a:t>Black 1%</a:t>
            </a:r>
          </a:p>
          <a:p>
            <a:pPr lvl="1"/>
            <a:r>
              <a:rPr lang="en-US" dirty="0" smtClean="0"/>
              <a:t>Hispanic 8%</a:t>
            </a:r>
          </a:p>
          <a:p>
            <a:pPr lvl="1"/>
            <a:r>
              <a:rPr lang="en-US" dirty="0" smtClean="0"/>
              <a:t>Asian 3%</a:t>
            </a:r>
            <a:endParaRPr lang="en-US" dirty="0"/>
          </a:p>
        </p:txBody>
      </p:sp>
      <p:sp>
        <p:nvSpPr>
          <p:cNvPr id="7" name="Text Placeholder 6"/>
          <p:cNvSpPr>
            <a:spLocks noGrp="1"/>
          </p:cNvSpPr>
          <p:nvPr>
            <p:ph type="body" sz="quarter" idx="3"/>
          </p:nvPr>
        </p:nvSpPr>
        <p:spPr/>
        <p:txBody>
          <a:bodyPr/>
          <a:lstStyle/>
          <a:p>
            <a:r>
              <a:rPr lang="en-US" dirty="0" smtClean="0"/>
              <a:t>Woodland Middle</a:t>
            </a:r>
            <a:endParaRPr lang="en-US" dirty="0"/>
          </a:p>
        </p:txBody>
      </p:sp>
      <p:sp>
        <p:nvSpPr>
          <p:cNvPr id="8" name="Content Placeholder 7"/>
          <p:cNvSpPr>
            <a:spLocks noGrp="1"/>
          </p:cNvSpPr>
          <p:nvPr>
            <p:ph sz="quarter" idx="4"/>
          </p:nvPr>
        </p:nvSpPr>
        <p:spPr/>
        <p:txBody>
          <a:bodyPr>
            <a:normAutofit fontScale="85000" lnSpcReduction="20000"/>
          </a:bodyPr>
          <a:lstStyle/>
          <a:p>
            <a:r>
              <a:rPr lang="en-US" dirty="0" smtClean="0"/>
              <a:t>Total students 765</a:t>
            </a:r>
          </a:p>
          <a:p>
            <a:r>
              <a:rPr lang="en-US" dirty="0" smtClean="0"/>
              <a:t>Total teacher 51</a:t>
            </a:r>
          </a:p>
          <a:p>
            <a:r>
              <a:rPr lang="en-US" dirty="0" smtClean="0"/>
              <a:t>Teacher-student ratio 15:1</a:t>
            </a:r>
          </a:p>
          <a:p>
            <a:r>
              <a:rPr lang="en-US" dirty="0" smtClean="0"/>
              <a:t>Free/Reduced lunch 64%</a:t>
            </a:r>
          </a:p>
          <a:p>
            <a:pPr lvl="1"/>
            <a:r>
              <a:rPr lang="en-US" dirty="0"/>
              <a:t>White students </a:t>
            </a:r>
            <a:r>
              <a:rPr lang="en-US" dirty="0" smtClean="0"/>
              <a:t>68%</a:t>
            </a:r>
            <a:endParaRPr lang="en-US" dirty="0"/>
          </a:p>
          <a:p>
            <a:pPr lvl="1"/>
            <a:r>
              <a:rPr lang="en-US" dirty="0"/>
              <a:t>Black </a:t>
            </a:r>
            <a:r>
              <a:rPr lang="en-US" dirty="0" smtClean="0"/>
              <a:t>16%</a:t>
            </a:r>
            <a:endParaRPr lang="en-US" dirty="0"/>
          </a:p>
          <a:p>
            <a:pPr lvl="1"/>
            <a:r>
              <a:rPr lang="en-US" dirty="0"/>
              <a:t>Hispanic </a:t>
            </a:r>
            <a:r>
              <a:rPr lang="en-US" dirty="0" smtClean="0"/>
              <a:t>14%</a:t>
            </a:r>
            <a:endParaRPr lang="en-US" dirty="0"/>
          </a:p>
          <a:p>
            <a:pPr lvl="1"/>
            <a:r>
              <a:rPr lang="en-US" dirty="0"/>
              <a:t>Asian </a:t>
            </a:r>
            <a:r>
              <a:rPr lang="en-US" dirty="0" smtClean="0"/>
              <a:t>2%</a:t>
            </a:r>
            <a:endParaRPr lang="en-US" dirty="0"/>
          </a:p>
          <a:p>
            <a:endParaRPr lang="en-US" dirty="0" smtClean="0"/>
          </a:p>
          <a:p>
            <a:endParaRPr lang="en-US" dirty="0"/>
          </a:p>
        </p:txBody>
      </p:sp>
    </p:spTree>
    <p:extLst>
      <p:ext uri="{BB962C8B-B14F-4D97-AF65-F5344CB8AC3E}">
        <p14:creationId xmlns:p14="http://schemas.microsoft.com/office/powerpoint/2010/main" val="283741536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Climate-variety of activities</a:t>
            </a:r>
            <a:endParaRPr lang="en-US" dirty="0"/>
          </a:p>
        </p:txBody>
      </p:sp>
      <p:sp>
        <p:nvSpPr>
          <p:cNvPr id="3" name="Content Placeholder 2"/>
          <p:cNvSpPr>
            <a:spLocks noGrp="1"/>
          </p:cNvSpPr>
          <p:nvPr>
            <p:ph idx="1"/>
          </p:nvPr>
        </p:nvSpPr>
        <p:spPr/>
        <p:txBody>
          <a:bodyPr>
            <a:normAutofit lnSpcReduction="10000"/>
          </a:bodyPr>
          <a:lstStyle/>
          <a:p>
            <a:r>
              <a:rPr lang="en-US" dirty="0" smtClean="0"/>
              <a:t>Survey students for activity ideas to interest all students</a:t>
            </a:r>
          </a:p>
          <a:p>
            <a:pPr lvl="1"/>
            <a:r>
              <a:rPr lang="en-US" dirty="0" smtClean="0"/>
              <a:t>Written interest surveys-individual and common</a:t>
            </a:r>
          </a:p>
          <a:p>
            <a:pPr lvl="1"/>
            <a:r>
              <a:rPr lang="en-US" dirty="0" smtClean="0"/>
              <a:t>Online surveys such as Survey Monkey</a:t>
            </a:r>
          </a:p>
          <a:p>
            <a:pPr lvl="1"/>
            <a:r>
              <a:rPr lang="en-US" dirty="0" smtClean="0"/>
              <a:t>Conferring with students for interest to identify learning styles</a:t>
            </a:r>
          </a:p>
          <a:p>
            <a:pPr lvl="1"/>
            <a:r>
              <a:rPr lang="en-US" dirty="0" smtClean="0"/>
              <a:t>Reading interest survey to build libraries</a:t>
            </a:r>
          </a:p>
          <a:p>
            <a:pPr lvl="1"/>
            <a:r>
              <a:rPr lang="en-US" dirty="0" smtClean="0"/>
              <a:t>Provide survey feedback for students and families</a:t>
            </a:r>
          </a:p>
          <a:p>
            <a:pPr lvl="1"/>
            <a:endParaRPr lang="en-US" dirty="0" smtClean="0"/>
          </a:p>
          <a:p>
            <a:pPr lvl="1"/>
            <a:endParaRPr lang="en-US" dirty="0" smtClean="0"/>
          </a:p>
        </p:txBody>
      </p:sp>
    </p:spTree>
    <p:extLst>
      <p:ext uri="{BB962C8B-B14F-4D97-AF65-F5344CB8AC3E}">
        <p14:creationId xmlns:p14="http://schemas.microsoft.com/office/powerpoint/2010/main" val="623138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Climate-variety of activities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Use student strengths, learning styles, and interests when developing activities for multiple intelligences (edutopia.org, 2008)</a:t>
            </a:r>
          </a:p>
          <a:p>
            <a:pPr lvl="1"/>
            <a:r>
              <a:rPr lang="en-US" dirty="0" smtClean="0"/>
              <a:t>Modeling</a:t>
            </a:r>
          </a:p>
          <a:p>
            <a:pPr lvl="1"/>
            <a:r>
              <a:rPr lang="en-US" dirty="0" smtClean="0"/>
              <a:t>Scaffolding</a:t>
            </a:r>
          </a:p>
          <a:p>
            <a:pPr lvl="1"/>
            <a:r>
              <a:rPr lang="en-US" dirty="0" smtClean="0"/>
              <a:t>Coaching</a:t>
            </a:r>
          </a:p>
          <a:p>
            <a:pPr lvl="1"/>
            <a:r>
              <a:rPr lang="en-US" dirty="0" smtClean="0"/>
              <a:t>Vary stimuli</a:t>
            </a:r>
          </a:p>
          <a:p>
            <a:pPr lvl="1"/>
            <a:r>
              <a:rPr lang="en-US" dirty="0" smtClean="0"/>
              <a:t>Examples</a:t>
            </a:r>
          </a:p>
          <a:p>
            <a:pPr lvl="1"/>
            <a:r>
              <a:rPr lang="en-US" dirty="0" smtClean="0"/>
              <a:t>Open ended questioning</a:t>
            </a:r>
          </a:p>
          <a:p>
            <a:pPr lvl="1"/>
            <a:r>
              <a:rPr lang="en-US" dirty="0" smtClean="0"/>
              <a:t>Feedback for mastery</a:t>
            </a:r>
          </a:p>
          <a:p>
            <a:pPr lvl="1"/>
            <a:r>
              <a:rPr lang="en-US" dirty="0" smtClean="0"/>
              <a:t>Problem solving</a:t>
            </a:r>
          </a:p>
          <a:p>
            <a:pPr lvl="1"/>
            <a:r>
              <a:rPr lang="en-US" dirty="0" smtClean="0"/>
              <a:t>Peer Interaction</a:t>
            </a:r>
          </a:p>
          <a:p>
            <a:pPr lvl="1"/>
            <a:r>
              <a:rPr lang="en-US" dirty="0" smtClean="0"/>
              <a:t>Self Assessment</a:t>
            </a:r>
            <a:endParaRPr lang="en-US" dirty="0"/>
          </a:p>
        </p:txBody>
      </p:sp>
    </p:spTree>
    <p:extLst>
      <p:ext uri="{BB962C8B-B14F-4D97-AF65-F5344CB8AC3E}">
        <p14:creationId xmlns:p14="http://schemas.microsoft.com/office/powerpoint/2010/main" val="6231380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Improve the Climate-variety of activities</a:t>
            </a:r>
            <a:endParaRPr lang="en-US" dirty="0"/>
          </a:p>
        </p:txBody>
      </p:sp>
      <p:sp>
        <p:nvSpPr>
          <p:cNvPr id="3" name="Content Placeholder 2"/>
          <p:cNvSpPr>
            <a:spLocks noGrp="1"/>
          </p:cNvSpPr>
          <p:nvPr>
            <p:ph idx="1"/>
          </p:nvPr>
        </p:nvSpPr>
        <p:spPr/>
        <p:txBody>
          <a:bodyPr>
            <a:normAutofit lnSpcReduction="10000"/>
          </a:bodyPr>
          <a:lstStyle/>
          <a:p>
            <a:r>
              <a:rPr lang="en-US" dirty="0" smtClean="0"/>
              <a:t>Provide a variety of choices to students throughout the school year and the instructional day</a:t>
            </a:r>
          </a:p>
          <a:p>
            <a:r>
              <a:rPr lang="en-US" dirty="0" smtClean="0"/>
              <a:t>Survey students for activity ideas to interest all students</a:t>
            </a:r>
          </a:p>
          <a:p>
            <a:r>
              <a:rPr lang="en-US" dirty="0" smtClean="0"/>
              <a:t>Use student strengths, learning styles, and interests when developing activities</a:t>
            </a:r>
          </a:p>
          <a:p>
            <a:r>
              <a:rPr lang="en-US" dirty="0" smtClean="0"/>
              <a:t>Use multiple intelligences when creating and establishing activities</a:t>
            </a:r>
          </a:p>
          <a:p>
            <a:endParaRPr lang="en-US" dirty="0"/>
          </a:p>
        </p:txBody>
      </p:sp>
    </p:spTree>
    <p:extLst>
      <p:ext uri="{BB962C8B-B14F-4D97-AF65-F5344CB8AC3E}">
        <p14:creationId xmlns:p14="http://schemas.microsoft.com/office/powerpoint/2010/main" val="623138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Motivate Teachers and Stakeholders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Streamline procedures, policies and paperwork for teachers, parents and community members</a:t>
            </a:r>
          </a:p>
          <a:p>
            <a:pPr lvl="0"/>
            <a:r>
              <a:rPr lang="en-US" dirty="0" smtClean="0"/>
              <a:t>School leaders set </a:t>
            </a:r>
            <a:r>
              <a:rPr lang="en-US" dirty="0"/>
              <a:t>examples through work habits and being involved</a:t>
            </a:r>
          </a:p>
          <a:p>
            <a:pPr lvl="0"/>
            <a:r>
              <a:rPr lang="en-US" dirty="0"/>
              <a:t>Put aside personal issues while with students, teachers and community members</a:t>
            </a:r>
          </a:p>
          <a:p>
            <a:pPr lvl="0"/>
            <a:r>
              <a:rPr lang="en-US" dirty="0"/>
              <a:t>Recognize persons that achieve special tasks or </a:t>
            </a:r>
            <a:r>
              <a:rPr lang="en-US" dirty="0" smtClean="0"/>
              <a:t>achievements: on website, in the newsletter or the media (Education World, n.d.) </a:t>
            </a:r>
            <a:endParaRPr lang="en-US" dirty="0"/>
          </a:p>
          <a:p>
            <a:pPr marL="68580" indent="0">
              <a:buNone/>
            </a:pPr>
            <a:endParaRPr lang="en-US" dirty="0"/>
          </a:p>
        </p:txBody>
      </p:sp>
    </p:spTree>
    <p:extLst>
      <p:ext uri="{BB962C8B-B14F-4D97-AF65-F5344CB8AC3E}">
        <p14:creationId xmlns:p14="http://schemas.microsoft.com/office/powerpoint/2010/main" val="34501750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Strategies to Build Collegiality with stakeholders</a:t>
            </a:r>
            <a:endParaRPr lang="en-US" dirty="0"/>
          </a:p>
        </p:txBody>
      </p:sp>
      <p:sp>
        <p:nvSpPr>
          <p:cNvPr id="3" name="Content Placeholder 2"/>
          <p:cNvSpPr>
            <a:spLocks noGrp="1"/>
          </p:cNvSpPr>
          <p:nvPr>
            <p:ph idx="1"/>
          </p:nvPr>
        </p:nvSpPr>
        <p:spPr/>
        <p:txBody>
          <a:bodyPr/>
          <a:lstStyle/>
          <a:p>
            <a:pPr lvl="0"/>
            <a:r>
              <a:rPr lang="en-US" dirty="0"/>
              <a:t>Prepare </a:t>
            </a:r>
            <a:r>
              <a:rPr lang="en-US" dirty="0" smtClean="0"/>
              <a:t>staff for change </a:t>
            </a:r>
            <a:r>
              <a:rPr lang="en-US" dirty="0"/>
              <a:t>and </a:t>
            </a:r>
            <a:r>
              <a:rPr lang="en-US" dirty="0" smtClean="0"/>
              <a:t>to be </a:t>
            </a:r>
            <a:r>
              <a:rPr lang="en-US" dirty="0"/>
              <a:t>flexible</a:t>
            </a:r>
          </a:p>
          <a:p>
            <a:pPr lvl="0"/>
            <a:r>
              <a:rPr lang="en-US" dirty="0"/>
              <a:t>Focus </a:t>
            </a:r>
            <a:r>
              <a:rPr lang="en-US" dirty="0" smtClean="0"/>
              <a:t>all </a:t>
            </a:r>
            <a:r>
              <a:rPr lang="en-US" dirty="0"/>
              <a:t>partnerships on problem-solving and school vision</a:t>
            </a:r>
          </a:p>
          <a:p>
            <a:pPr lvl="0"/>
            <a:r>
              <a:rPr lang="en-US" dirty="0"/>
              <a:t>Communicate: honestly, with trust to earn trust, with respect to earn </a:t>
            </a:r>
            <a:r>
              <a:rPr lang="en-US" dirty="0" smtClean="0"/>
              <a:t>respect in all forms of communication (Rakes G, n.d.)</a:t>
            </a:r>
            <a:endParaRPr lang="en-US" dirty="0"/>
          </a:p>
          <a:p>
            <a:endParaRPr lang="en-US" dirty="0"/>
          </a:p>
        </p:txBody>
      </p:sp>
    </p:spTree>
    <p:extLst>
      <p:ext uri="{BB962C8B-B14F-4D97-AF65-F5344CB8AC3E}">
        <p14:creationId xmlns:p14="http://schemas.microsoft.com/office/powerpoint/2010/main" val="11205345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Snap Shot of a Positive School Climate</a:t>
            </a:r>
            <a:endParaRPr lang="en-US" dirty="0"/>
          </a:p>
        </p:txBody>
      </p:sp>
      <p:sp>
        <p:nvSpPr>
          <p:cNvPr id="3" name="Content Placeholder 2"/>
          <p:cNvSpPr>
            <a:spLocks noGrp="1"/>
          </p:cNvSpPr>
          <p:nvPr>
            <p:ph idx="1"/>
          </p:nvPr>
        </p:nvSpPr>
        <p:spPr/>
        <p:txBody>
          <a:bodyPr>
            <a:normAutofit lnSpcReduction="10000"/>
          </a:bodyPr>
          <a:lstStyle/>
          <a:p>
            <a:r>
              <a:rPr lang="en-US" dirty="0" smtClean="0"/>
              <a:t>Open and caring</a:t>
            </a:r>
          </a:p>
          <a:p>
            <a:r>
              <a:rPr lang="en-US" dirty="0" smtClean="0"/>
              <a:t>Student and vision focused</a:t>
            </a:r>
          </a:p>
          <a:p>
            <a:r>
              <a:rPr lang="en-US" dirty="0" smtClean="0"/>
              <a:t>Trusted and respectful</a:t>
            </a:r>
          </a:p>
          <a:p>
            <a:r>
              <a:rPr lang="en-US" dirty="0" smtClean="0"/>
              <a:t>Supportive of teachers and community</a:t>
            </a:r>
          </a:p>
          <a:p>
            <a:r>
              <a:rPr lang="en-US" dirty="0" smtClean="0"/>
              <a:t>Clear and frequent communications with teachers and stakeholders</a:t>
            </a:r>
          </a:p>
          <a:p>
            <a:r>
              <a:rPr lang="en-US" dirty="0" smtClean="0"/>
              <a:t>Interactive with the community </a:t>
            </a:r>
          </a:p>
          <a:p>
            <a:r>
              <a:rPr lang="en-US" dirty="0" smtClean="0"/>
              <a:t>Welcoming of community interaction (Rakes G, n.d.)</a:t>
            </a:r>
            <a:endParaRPr lang="en-US" dirty="0"/>
          </a:p>
        </p:txBody>
      </p:sp>
    </p:spTree>
    <p:extLst>
      <p:ext uri="{BB962C8B-B14F-4D97-AF65-F5344CB8AC3E}">
        <p14:creationId xmlns:p14="http://schemas.microsoft.com/office/powerpoint/2010/main" val="9584554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024744" cy="722864"/>
          </a:xfrm>
        </p:spPr>
        <p:txBody>
          <a:bodyPr/>
          <a:lstStyle/>
          <a:p>
            <a:r>
              <a:rPr lang="en-US" dirty="0" smtClean="0"/>
              <a:t>How this Builds Community</a:t>
            </a:r>
            <a:endParaRPr lang="en-US" dirty="0"/>
          </a:p>
        </p:txBody>
      </p:sp>
      <p:sp>
        <p:nvSpPr>
          <p:cNvPr id="3" name="Content Placeholder 2"/>
          <p:cNvSpPr>
            <a:spLocks noGrp="1"/>
          </p:cNvSpPr>
          <p:nvPr>
            <p:ph idx="1"/>
          </p:nvPr>
        </p:nvSpPr>
        <p:spPr>
          <a:xfrm>
            <a:off x="1043492" y="1447800"/>
            <a:ext cx="6777317" cy="4495800"/>
          </a:xfrm>
        </p:spPr>
        <p:txBody>
          <a:bodyPr>
            <a:normAutofit fontScale="55000" lnSpcReduction="20000"/>
          </a:bodyPr>
          <a:lstStyle/>
          <a:p>
            <a:r>
              <a:rPr lang="en-US" sz="2900" dirty="0"/>
              <a:t>We are creating a sense of belonging through determining everyone's needs, ensuring everyone knows they are </a:t>
            </a:r>
            <a:r>
              <a:rPr lang="en-US" sz="2900" dirty="0" smtClean="0"/>
              <a:t>valued</a:t>
            </a:r>
          </a:p>
          <a:p>
            <a:pPr marL="68580" indent="0">
              <a:buNone/>
            </a:pPr>
            <a:endParaRPr lang="en-US" sz="2900" dirty="0"/>
          </a:p>
          <a:p>
            <a:r>
              <a:rPr lang="en-US" sz="2900" dirty="0"/>
              <a:t>We are creating unity through surveys to determine what people need as a whole and not leaving anyone due to multiple methods of information </a:t>
            </a:r>
            <a:r>
              <a:rPr lang="en-US" sz="2900" dirty="0" smtClean="0"/>
              <a:t>access</a:t>
            </a:r>
          </a:p>
          <a:p>
            <a:pPr marL="68580" indent="0">
              <a:buNone/>
            </a:pPr>
            <a:endParaRPr lang="en-US" sz="2900" dirty="0"/>
          </a:p>
          <a:p>
            <a:r>
              <a:rPr lang="en-US" sz="2900" dirty="0"/>
              <a:t>We are creating interdependence by reaching out to parents and community members for help and to </a:t>
            </a:r>
            <a:r>
              <a:rPr lang="en-US" sz="2900" dirty="0" smtClean="0"/>
              <a:t>help</a:t>
            </a:r>
            <a:r>
              <a:rPr lang="en-US" sz="2900" dirty="0"/>
              <a:t> </a:t>
            </a:r>
            <a:endParaRPr lang="en-US" sz="2900" dirty="0" smtClean="0"/>
          </a:p>
          <a:p>
            <a:pPr marL="68580" indent="0">
              <a:buNone/>
            </a:pPr>
            <a:endParaRPr lang="en-US" sz="2900" dirty="0"/>
          </a:p>
          <a:p>
            <a:r>
              <a:rPr lang="en-US" sz="2900" dirty="0"/>
              <a:t>We are creating trust and respect for the school and the community though open, honest and concise communication venues. We are creating clear paths to follow that will lead to success for our students.</a:t>
            </a:r>
          </a:p>
          <a:p>
            <a:pPr marL="68580" indent="0">
              <a:buNone/>
            </a:pPr>
            <a:endParaRPr lang="en-US" sz="2900" dirty="0"/>
          </a:p>
          <a:p>
            <a:r>
              <a:rPr lang="en-US" sz="2900" dirty="0"/>
              <a:t>We are creating socially responsible environments with our staff, students and parents, through our surveys, volunteer programs, and community service programs, that will cause all of us to better learn and serve ourselves, our children, our schools, and our community as whole. (St. Leo University, n.d.)</a:t>
            </a:r>
          </a:p>
          <a:p>
            <a:pPr marL="68580" indent="0">
              <a:buNone/>
            </a:pPr>
            <a:endParaRPr lang="en-US" dirty="0"/>
          </a:p>
        </p:txBody>
      </p:sp>
    </p:spTree>
    <p:extLst>
      <p:ext uri="{BB962C8B-B14F-4D97-AF65-F5344CB8AC3E}">
        <p14:creationId xmlns:p14="http://schemas.microsoft.com/office/powerpoint/2010/main" val="20725480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Online Access to Information</a:t>
            </a:r>
            <a:endParaRPr lang="en-US" dirty="0"/>
          </a:p>
        </p:txBody>
      </p:sp>
      <p:sp>
        <p:nvSpPr>
          <p:cNvPr id="3" name="Content Placeholder 2"/>
          <p:cNvSpPr>
            <a:spLocks noGrp="1"/>
          </p:cNvSpPr>
          <p:nvPr>
            <p:ph idx="1"/>
          </p:nvPr>
        </p:nvSpPr>
        <p:spPr/>
        <p:txBody>
          <a:bodyPr/>
          <a:lstStyle/>
          <a:p>
            <a:r>
              <a:rPr lang="en-US" dirty="0" smtClean="0">
                <a:hlinkClick r:id="rId2"/>
              </a:rPr>
              <a:t>http://coastalpalm.weebly.com</a:t>
            </a:r>
            <a:r>
              <a:rPr lang="en-US" dirty="0" smtClean="0"/>
              <a:t> </a:t>
            </a:r>
          </a:p>
          <a:p>
            <a:r>
              <a:rPr lang="en-US" dirty="0" smtClean="0"/>
              <a:t>Contact form</a:t>
            </a:r>
          </a:p>
          <a:p>
            <a:r>
              <a:rPr lang="en-US" dirty="0" smtClean="0"/>
              <a:t>Community Vision</a:t>
            </a:r>
          </a:p>
          <a:p>
            <a:r>
              <a:rPr lang="en-US" dirty="0" smtClean="0"/>
              <a:t>Meetings and Presentations</a:t>
            </a:r>
          </a:p>
          <a:p>
            <a:r>
              <a:rPr lang="en-US" dirty="0" smtClean="0"/>
              <a:t>Upcoming Events</a:t>
            </a:r>
          </a:p>
        </p:txBody>
      </p:sp>
    </p:spTree>
    <p:extLst>
      <p:ext uri="{BB962C8B-B14F-4D97-AF65-F5344CB8AC3E}">
        <p14:creationId xmlns:p14="http://schemas.microsoft.com/office/powerpoint/2010/main" val="284592702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799064"/>
          </a:xfrm>
        </p:spPr>
        <p:txBody>
          <a:bodyPr/>
          <a:lstStyle/>
          <a:p>
            <a:r>
              <a:rPr lang="en-US" dirty="0" smtClean="0"/>
              <a:t>References</a:t>
            </a:r>
            <a:endParaRPr lang="en-US" dirty="0"/>
          </a:p>
        </p:txBody>
      </p:sp>
      <p:sp>
        <p:nvSpPr>
          <p:cNvPr id="3" name="Content Placeholder 2"/>
          <p:cNvSpPr>
            <a:spLocks noGrp="1"/>
          </p:cNvSpPr>
          <p:nvPr>
            <p:ph idx="1"/>
          </p:nvPr>
        </p:nvSpPr>
        <p:spPr>
          <a:xfrm>
            <a:off x="685800" y="1371600"/>
            <a:ext cx="7772400" cy="4876800"/>
          </a:xfrm>
        </p:spPr>
        <p:txBody>
          <a:bodyPr>
            <a:normAutofit fontScale="55000" lnSpcReduction="20000"/>
          </a:bodyPr>
          <a:lstStyle/>
          <a:p>
            <a:r>
              <a:rPr lang="en-US" dirty="0"/>
              <a:t>Citizen Schools Lessons at a Glance. (2008)</a:t>
            </a:r>
          </a:p>
          <a:p>
            <a:r>
              <a:rPr lang="en-US" dirty="0"/>
              <a:t>     Retrieved from: http://</a:t>
            </a:r>
          </a:p>
          <a:p>
            <a:r>
              <a:rPr lang="en-US" dirty="0"/>
              <a:t>     </a:t>
            </a:r>
            <a:r>
              <a:rPr lang="en-US" dirty="0" err="1"/>
              <a:t>www.edutopia.org</a:t>
            </a:r>
            <a:r>
              <a:rPr lang="en-US" dirty="0"/>
              <a:t>/citizen-schools-lessons</a:t>
            </a:r>
          </a:p>
          <a:p>
            <a:pPr marL="68580" indent="0">
              <a:buNone/>
            </a:pPr>
            <a:endParaRPr lang="en-US" dirty="0"/>
          </a:p>
          <a:p>
            <a:r>
              <a:rPr lang="en-US" dirty="0"/>
              <a:t>Classroom Learning Activities. (2010)Retrieved from: </a:t>
            </a:r>
          </a:p>
          <a:p>
            <a:r>
              <a:rPr lang="en-US" dirty="0"/>
              <a:t>     http://</a:t>
            </a:r>
            <a:r>
              <a:rPr lang="en-US" dirty="0" err="1"/>
              <a:t>provost.tufts.edu</a:t>
            </a:r>
            <a:r>
              <a:rPr lang="en-US" dirty="0"/>
              <a:t>/</a:t>
            </a:r>
            <a:r>
              <a:rPr lang="en-US" dirty="0" err="1"/>
              <a:t>celt</a:t>
            </a:r>
            <a:r>
              <a:rPr lang="en-US" dirty="0"/>
              <a:t>/files/activelearningtipsheet_march2010.pdf</a:t>
            </a:r>
          </a:p>
          <a:p>
            <a:pPr marL="68580" indent="0">
              <a:buNone/>
            </a:pPr>
            <a:r>
              <a:rPr lang="en-US" dirty="0"/>
              <a:t> </a:t>
            </a:r>
          </a:p>
          <a:p>
            <a:r>
              <a:rPr lang="en-US" dirty="0"/>
              <a:t>Classroom Management Success: Principals and Practice (2009)  Retrieved from: </a:t>
            </a:r>
          </a:p>
          <a:p>
            <a:r>
              <a:rPr lang="en-US" dirty="0"/>
              <a:t>     http://</a:t>
            </a:r>
            <a:r>
              <a:rPr lang="en-US" dirty="0" err="1"/>
              <a:t>www.classroom</a:t>
            </a:r>
            <a:r>
              <a:rPr lang="en-US" dirty="0"/>
              <a:t>-management-</a:t>
            </a:r>
            <a:r>
              <a:rPr lang="en-US" dirty="0" err="1"/>
              <a:t>success.org</a:t>
            </a:r>
            <a:r>
              <a:rPr lang="en-US" dirty="0"/>
              <a:t>/manage-learning-</a:t>
            </a:r>
            <a:r>
              <a:rPr lang="en-US" dirty="0" err="1"/>
              <a:t>space.html</a:t>
            </a:r>
            <a:r>
              <a:rPr lang="en-US" dirty="0"/>
              <a:t> </a:t>
            </a:r>
          </a:p>
          <a:p>
            <a:pPr marL="68580" indent="0">
              <a:buNone/>
            </a:pPr>
            <a:r>
              <a:rPr lang="en-US" dirty="0"/>
              <a:t> </a:t>
            </a:r>
          </a:p>
          <a:p>
            <a:r>
              <a:rPr lang="en-US" dirty="0"/>
              <a:t>Education World (</a:t>
            </a:r>
            <a:r>
              <a:rPr lang="en-US" dirty="0" err="1"/>
              <a:t>n.d.</a:t>
            </a:r>
            <a:r>
              <a:rPr lang="en-US" dirty="0"/>
              <a:t>) </a:t>
            </a:r>
            <a:r>
              <a:rPr lang="en-US" i="1" dirty="0"/>
              <a:t>How to Keep Good teachers Motivated. </a:t>
            </a:r>
            <a:r>
              <a:rPr lang="en-US" dirty="0"/>
              <a:t>Retrieved on June 2, </a:t>
            </a:r>
          </a:p>
          <a:p>
            <a:r>
              <a:rPr lang="en-US" dirty="0"/>
              <a:t>     2014 from http://</a:t>
            </a:r>
            <a:r>
              <a:rPr lang="en-US" dirty="0" err="1"/>
              <a:t>www.educationworld.com</a:t>
            </a:r>
            <a:r>
              <a:rPr lang="en-US" dirty="0"/>
              <a:t>/</a:t>
            </a:r>
            <a:r>
              <a:rPr lang="en-US" dirty="0" err="1"/>
              <a:t>a_admin</a:t>
            </a:r>
            <a:r>
              <a:rPr lang="en-US" dirty="0"/>
              <a:t>/admin/admin289.shtml </a:t>
            </a:r>
          </a:p>
          <a:p>
            <a:pPr marL="68580" indent="0">
              <a:buNone/>
            </a:pPr>
            <a:r>
              <a:rPr lang="en-US" dirty="0"/>
              <a:t> </a:t>
            </a:r>
          </a:p>
          <a:p>
            <a:r>
              <a:rPr lang="en-US" dirty="0"/>
              <a:t>NASSP. Retrieved from:</a:t>
            </a:r>
          </a:p>
          <a:p>
            <a:r>
              <a:rPr lang="en-US" dirty="0"/>
              <a:t>http//</a:t>
            </a:r>
            <a:r>
              <a:rPr lang="en-US" dirty="0" err="1"/>
              <a:t>www.nassp.org</a:t>
            </a:r>
            <a:r>
              <a:rPr lang="en-US" dirty="0"/>
              <a:t>/</a:t>
            </a:r>
            <a:r>
              <a:rPr lang="en-US" dirty="0" err="1"/>
              <a:t>tabid</a:t>
            </a:r>
            <a:r>
              <a:rPr lang="en-US" dirty="0"/>
              <a:t>/3788/</a:t>
            </a:r>
            <a:r>
              <a:rPr lang="en-US" dirty="0" err="1"/>
              <a:t>default.aspx?topic</a:t>
            </a:r>
            <a:r>
              <a:rPr lang="en-US" dirty="0"/>
              <a:t>=</a:t>
            </a:r>
            <a:r>
              <a:rPr lang="en-US" dirty="0" err="1"/>
              <a:t>Expectatios_Do_You_Have_Them_Do_Students_Get_Them</a:t>
            </a:r>
            <a:r>
              <a:rPr lang="en-US" dirty="0"/>
              <a:t> </a:t>
            </a:r>
          </a:p>
          <a:p>
            <a:pPr marL="68580" indent="0">
              <a:buNone/>
            </a:pPr>
            <a:r>
              <a:rPr lang="en-US" dirty="0"/>
              <a:t> </a:t>
            </a:r>
          </a:p>
          <a:p>
            <a:r>
              <a:rPr lang="en-US" dirty="0"/>
              <a:t>NCREL. (1996). Retrieved from:</a:t>
            </a:r>
          </a:p>
          <a:p>
            <a:r>
              <a:rPr lang="en-US" dirty="0"/>
              <a:t>      http://</a:t>
            </a:r>
            <a:r>
              <a:rPr lang="en-US" dirty="0" err="1"/>
              <a:t>www.ncrel.org</a:t>
            </a:r>
            <a:r>
              <a:rPr lang="en-US" dirty="0"/>
              <a:t>/</a:t>
            </a:r>
            <a:r>
              <a:rPr lang="en-US" dirty="0" err="1"/>
              <a:t>sdrs</a:t>
            </a:r>
            <a:r>
              <a:rPr lang="en-US" dirty="0"/>
              <a:t>/areas/issues/</a:t>
            </a:r>
            <a:r>
              <a:rPr lang="en-US" dirty="0" err="1"/>
              <a:t>envrnmnt</a:t>
            </a:r>
            <a:r>
              <a:rPr lang="en-US" dirty="0"/>
              <a:t>/</a:t>
            </a:r>
            <a:r>
              <a:rPr lang="en-US" dirty="0" err="1"/>
              <a:t>drugfree</a:t>
            </a:r>
            <a:r>
              <a:rPr lang="en-US" dirty="0"/>
              <a:t>/sa200.htm</a:t>
            </a:r>
          </a:p>
          <a:p>
            <a:pPr marL="68580" indent="0">
              <a:buNone/>
            </a:pPr>
            <a:r>
              <a:rPr lang="en-US" dirty="0"/>
              <a:t> </a:t>
            </a:r>
          </a:p>
          <a:p>
            <a:r>
              <a:rPr lang="en-US" dirty="0"/>
              <a:t>St Leo University (</a:t>
            </a:r>
            <a:r>
              <a:rPr lang="en-US" dirty="0" err="1"/>
              <a:t>n.d.</a:t>
            </a:r>
            <a:r>
              <a:rPr lang="en-US" dirty="0"/>
              <a:t>) </a:t>
            </a:r>
            <a:r>
              <a:rPr lang="en-US" i="1" dirty="0"/>
              <a:t>Mission and Values.</a:t>
            </a:r>
            <a:endParaRPr lang="en-US" dirty="0"/>
          </a:p>
          <a:p>
            <a:r>
              <a:rPr lang="en-US" i="1" dirty="0"/>
              <a:t>    </a:t>
            </a:r>
            <a:r>
              <a:rPr lang="en-US" dirty="0"/>
              <a:t>Retrieved on June 9, 2014 from http://  </a:t>
            </a:r>
          </a:p>
          <a:p>
            <a:r>
              <a:rPr lang="en-US" dirty="0"/>
              <a:t>    </a:t>
            </a:r>
            <a:r>
              <a:rPr lang="en-US" dirty="0" err="1" smtClean="0"/>
              <a:t>saintleo.learningstudio.com</a:t>
            </a:r>
            <a:endParaRPr lang="en-US" dirty="0" smtClean="0"/>
          </a:p>
          <a:p>
            <a:pPr marL="68580" indent="0">
              <a:buNone/>
            </a:pPr>
            <a:r>
              <a:rPr lang="en-US" dirty="0" smtClean="0"/>
              <a:t> </a:t>
            </a:r>
          </a:p>
          <a:p>
            <a:pPr marL="68580" indent="0">
              <a:buNone/>
            </a:pPr>
            <a:endParaRPr lang="en-US" dirty="0"/>
          </a:p>
        </p:txBody>
      </p:sp>
    </p:spTree>
    <p:extLst>
      <p:ext uri="{BB962C8B-B14F-4D97-AF65-F5344CB8AC3E}">
        <p14:creationId xmlns:p14="http://schemas.microsoft.com/office/powerpoint/2010/main" val="25632535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799064"/>
          </a:xfrm>
        </p:spPr>
        <p:txBody>
          <a:bodyPr/>
          <a:lstStyle/>
          <a:p>
            <a:r>
              <a:rPr lang="en-US" dirty="0" smtClean="0"/>
              <a:t>Rubric</a:t>
            </a:r>
            <a:endParaRPr lang="en-US" dirty="0"/>
          </a:p>
        </p:txBody>
      </p:sp>
      <p:sp>
        <p:nvSpPr>
          <p:cNvPr id="3" name="Content Placeholder 2"/>
          <p:cNvSpPr>
            <a:spLocks noGrp="1"/>
          </p:cNvSpPr>
          <p:nvPr>
            <p:ph idx="1"/>
          </p:nvPr>
        </p:nvSpPr>
        <p:spPr>
          <a:xfrm>
            <a:off x="533400" y="1371600"/>
            <a:ext cx="8001000" cy="4876800"/>
          </a:xfrm>
        </p:spPr>
        <p:txBody>
          <a:bodyPr>
            <a:normAutofit fontScale="40000" lnSpcReduction="20000"/>
          </a:bodyPr>
          <a:lstStyle/>
          <a:p>
            <a:pPr marL="68580" indent="0">
              <a:buNone/>
            </a:pPr>
            <a:r>
              <a:rPr lang="en-US" b="1" dirty="0"/>
              <a:t>Criteria1</a:t>
            </a:r>
            <a:endParaRPr lang="en-US" dirty="0"/>
          </a:p>
          <a:p>
            <a:pPr marL="68580" indent="0">
              <a:buNone/>
            </a:pPr>
            <a:r>
              <a:rPr lang="en-US" b="1" dirty="0"/>
              <a:t>Knowledge of effective communication practices that accomplish school and system-wide goals by building and maintaining collaborative relationships with stakeholders. LOM  </a:t>
            </a:r>
            <a:r>
              <a:rPr lang="en-US" b="1" dirty="0" smtClean="0"/>
              <a:t>3</a:t>
            </a:r>
            <a:endParaRPr lang="en-US" dirty="0"/>
          </a:p>
          <a:p>
            <a:pPr marL="68580" indent="0">
              <a:buNone/>
            </a:pPr>
            <a:r>
              <a:rPr lang="en-US" b="1" dirty="0"/>
              <a:t>Performance </a:t>
            </a:r>
            <a:r>
              <a:rPr lang="en-US" b="1" dirty="0" smtClean="0"/>
              <a:t>Levels</a:t>
            </a:r>
            <a:r>
              <a:rPr lang="en-US" dirty="0"/>
              <a:t> </a:t>
            </a:r>
            <a:r>
              <a:rPr lang="en-US" dirty="0" smtClean="0"/>
              <a:t>Missing</a:t>
            </a:r>
            <a:r>
              <a:rPr lang="en-US" dirty="0"/>
              <a:t> </a:t>
            </a:r>
            <a:r>
              <a:rPr lang="en-US" dirty="0" smtClean="0"/>
              <a:t>Novice</a:t>
            </a:r>
            <a:r>
              <a:rPr lang="en-US" dirty="0"/>
              <a:t> </a:t>
            </a:r>
            <a:r>
              <a:rPr lang="en-US" dirty="0" smtClean="0"/>
              <a:t>Basic</a:t>
            </a:r>
            <a:r>
              <a:rPr lang="en-US" dirty="0"/>
              <a:t> </a:t>
            </a:r>
            <a:r>
              <a:rPr lang="en-US" dirty="0" smtClean="0"/>
              <a:t>Proficient</a:t>
            </a:r>
            <a:r>
              <a:rPr lang="en-US" dirty="0"/>
              <a:t> </a:t>
            </a:r>
            <a:r>
              <a:rPr lang="en-US" dirty="0" smtClean="0"/>
              <a:t>Exceptional</a:t>
            </a:r>
            <a:r>
              <a:rPr lang="en-US" dirty="0"/>
              <a:t> </a:t>
            </a:r>
          </a:p>
          <a:p>
            <a:pPr marL="68580" indent="0">
              <a:buNone/>
            </a:pPr>
            <a:r>
              <a:rPr lang="en-US" dirty="0"/>
              <a:t>Collect and examine the results of the most recent </a:t>
            </a:r>
            <a:r>
              <a:rPr lang="en-US" dirty="0" smtClean="0"/>
              <a:t>School </a:t>
            </a:r>
            <a:r>
              <a:rPr lang="en-US" dirty="0"/>
              <a:t>Climate Survey for each of your </a:t>
            </a:r>
            <a:r>
              <a:rPr lang="en-US" dirty="0" smtClean="0"/>
              <a:t>schools. Analyze </a:t>
            </a:r>
            <a:r>
              <a:rPr lang="en-US" dirty="0"/>
              <a:t>data and communicate, in writing, strategies </a:t>
            </a:r>
            <a:r>
              <a:rPr lang="en-US" dirty="0" smtClean="0"/>
              <a:t>for </a:t>
            </a:r>
            <a:r>
              <a:rPr lang="en-US" dirty="0"/>
              <a:t>creating opportunities within a school that engage</a:t>
            </a:r>
          </a:p>
          <a:p>
            <a:pPr marL="68580" indent="0">
              <a:buNone/>
            </a:pPr>
            <a:r>
              <a:rPr lang="en-US" dirty="0"/>
              <a:t>stakeholders. </a:t>
            </a:r>
            <a:r>
              <a:rPr lang="en-US" b="1" dirty="0"/>
              <a:t>(LOM FELE 3.5.2</a:t>
            </a:r>
            <a:r>
              <a:rPr lang="en-US" b="1" dirty="0" smtClean="0"/>
              <a:t>)</a:t>
            </a:r>
            <a:r>
              <a:rPr lang="en-US" dirty="0"/>
              <a:t> </a:t>
            </a:r>
          </a:p>
          <a:p>
            <a:pPr marL="68580" indent="0">
              <a:buNone/>
            </a:pPr>
            <a:r>
              <a:rPr lang="en-US" dirty="0" smtClean="0"/>
              <a:t>&lt;14.7     	14.8</a:t>
            </a:r>
            <a:r>
              <a:rPr lang="en-US" dirty="0"/>
              <a:t>-</a:t>
            </a:r>
            <a:r>
              <a:rPr lang="en-US" dirty="0" smtClean="0"/>
              <a:t>14.9	15</a:t>
            </a:r>
            <a:r>
              <a:rPr lang="en-US" dirty="0"/>
              <a:t>-</a:t>
            </a:r>
            <a:r>
              <a:rPr lang="en-US" dirty="0" smtClean="0"/>
              <a:t>16.5	16.6</a:t>
            </a:r>
            <a:r>
              <a:rPr lang="en-US" dirty="0"/>
              <a:t>-</a:t>
            </a:r>
            <a:r>
              <a:rPr lang="en-US" dirty="0" smtClean="0"/>
              <a:t>18	19</a:t>
            </a:r>
            <a:r>
              <a:rPr lang="en-US" dirty="0"/>
              <a:t>-20</a:t>
            </a:r>
          </a:p>
          <a:p>
            <a:pPr marL="68580" indent="0">
              <a:buNone/>
            </a:pPr>
            <a:r>
              <a:rPr lang="en-US" dirty="0"/>
              <a:t> </a:t>
            </a:r>
          </a:p>
          <a:p>
            <a:pPr marL="68580" indent="0">
              <a:buNone/>
            </a:pPr>
            <a:r>
              <a:rPr lang="en-US" dirty="0"/>
              <a:t>Analyze these to provide next steps or strategies to        improve the climate for each stakeholder within the survey.    Analyze data and communicate, in writing, appropriate information to stakeholders. </a:t>
            </a:r>
            <a:r>
              <a:rPr lang="en-US" b="1" dirty="0"/>
              <a:t>( LOM FELE 3.5.1</a:t>
            </a:r>
            <a:r>
              <a:rPr lang="en-US" b="1" dirty="0" smtClean="0"/>
              <a:t>)</a:t>
            </a:r>
            <a:r>
              <a:rPr lang="en-US" dirty="0"/>
              <a:t> </a:t>
            </a:r>
          </a:p>
          <a:p>
            <a:pPr marL="68580" indent="0">
              <a:buNone/>
            </a:pPr>
            <a:r>
              <a:rPr lang="en-US" dirty="0"/>
              <a:t>&lt;</a:t>
            </a:r>
            <a:r>
              <a:rPr lang="en-US" dirty="0" smtClean="0"/>
              <a:t>14.7	14.8</a:t>
            </a:r>
            <a:r>
              <a:rPr lang="en-US" dirty="0"/>
              <a:t>-</a:t>
            </a:r>
            <a:r>
              <a:rPr lang="en-US" dirty="0" smtClean="0"/>
              <a:t>14.9 	15</a:t>
            </a:r>
            <a:r>
              <a:rPr lang="en-US" dirty="0"/>
              <a:t>-</a:t>
            </a:r>
            <a:r>
              <a:rPr lang="en-US" dirty="0" smtClean="0"/>
              <a:t>16.5	16.6</a:t>
            </a:r>
            <a:r>
              <a:rPr lang="en-US" dirty="0"/>
              <a:t>-</a:t>
            </a:r>
            <a:r>
              <a:rPr lang="en-US" dirty="0" smtClean="0"/>
              <a:t>18	19</a:t>
            </a:r>
            <a:r>
              <a:rPr lang="en-US" dirty="0"/>
              <a:t>-20</a:t>
            </a:r>
          </a:p>
          <a:p>
            <a:pPr marL="68580" indent="0">
              <a:buNone/>
            </a:pPr>
            <a:r>
              <a:rPr lang="en-US" dirty="0"/>
              <a:t> </a:t>
            </a:r>
          </a:p>
          <a:p>
            <a:pPr marL="68580" indent="0">
              <a:buNone/>
            </a:pPr>
            <a:r>
              <a:rPr lang="en-US" dirty="0"/>
              <a:t>Create printed information ,such as a fact sheet, question and answer, handout, or other format, to communicate data to stakeholder . Analyze data and communicate, in writing, strategies that increase motivation and improve morale while promoting collegial efforts. </a:t>
            </a:r>
            <a:r>
              <a:rPr lang="en-US" b="1" dirty="0"/>
              <a:t>(LOM FELE 3.5.3)</a:t>
            </a:r>
            <a:endParaRPr lang="en-US" dirty="0"/>
          </a:p>
          <a:p>
            <a:pPr marL="68580" indent="0">
              <a:buNone/>
            </a:pPr>
            <a:r>
              <a:rPr lang="en-US" dirty="0" smtClean="0"/>
              <a:t>14.8-14.9</a:t>
            </a:r>
            <a:r>
              <a:rPr lang="en-US" dirty="0"/>
              <a:t> </a:t>
            </a:r>
            <a:r>
              <a:rPr lang="en-US" dirty="0" smtClean="0"/>
              <a:t>	15</a:t>
            </a:r>
            <a:r>
              <a:rPr lang="en-US" dirty="0"/>
              <a:t>-</a:t>
            </a:r>
            <a:r>
              <a:rPr lang="en-US" dirty="0" smtClean="0"/>
              <a:t>16.5	16.6</a:t>
            </a:r>
            <a:r>
              <a:rPr lang="en-US" dirty="0"/>
              <a:t>-</a:t>
            </a:r>
            <a:r>
              <a:rPr lang="en-US" dirty="0" smtClean="0"/>
              <a:t>18	19</a:t>
            </a:r>
            <a:r>
              <a:rPr lang="en-US" dirty="0"/>
              <a:t>-20</a:t>
            </a:r>
          </a:p>
          <a:p>
            <a:pPr marL="68580" indent="0">
              <a:buNone/>
            </a:pPr>
            <a:r>
              <a:rPr lang="en-US" dirty="0"/>
              <a:t> </a:t>
            </a:r>
            <a:endParaRPr lang="en-US" dirty="0" smtClean="0"/>
          </a:p>
          <a:p>
            <a:pPr marL="68580" indent="0">
              <a:buNone/>
            </a:pPr>
            <a:r>
              <a:rPr lang="en-US" dirty="0" smtClean="0"/>
              <a:t>Provides </a:t>
            </a:r>
            <a:r>
              <a:rPr lang="en-US" dirty="0"/>
              <a:t>new and explicit steps and processes for the plan implementation. Determine and select strategies that are motivational and interactive to demonstrate a focus on the school vision. Analyze data and communicate, in writing, strategies for creating opportunities within a school that engage stakeholders</a:t>
            </a:r>
            <a:r>
              <a:rPr lang="en-US" b="1" dirty="0"/>
              <a:t>. (LOM FELE 3.5.2)</a:t>
            </a:r>
            <a:r>
              <a:rPr lang="en-US" dirty="0"/>
              <a:t>  </a:t>
            </a:r>
          </a:p>
          <a:p>
            <a:pPr marL="68580" indent="0">
              <a:buNone/>
            </a:pPr>
            <a:r>
              <a:rPr lang="en-US" dirty="0"/>
              <a:t>&lt;</a:t>
            </a:r>
            <a:r>
              <a:rPr lang="en-US" dirty="0" smtClean="0"/>
              <a:t>14.7	14.8</a:t>
            </a:r>
            <a:r>
              <a:rPr lang="en-US" dirty="0"/>
              <a:t>-</a:t>
            </a:r>
            <a:r>
              <a:rPr lang="en-US" dirty="0" smtClean="0"/>
              <a:t>14.9 	15</a:t>
            </a:r>
            <a:r>
              <a:rPr lang="en-US" dirty="0"/>
              <a:t>-</a:t>
            </a:r>
            <a:r>
              <a:rPr lang="en-US" dirty="0" smtClean="0"/>
              <a:t>16.5	16.6</a:t>
            </a:r>
            <a:r>
              <a:rPr lang="en-US" dirty="0"/>
              <a:t>-</a:t>
            </a:r>
            <a:r>
              <a:rPr lang="en-US" dirty="0" smtClean="0"/>
              <a:t>18	19</a:t>
            </a:r>
            <a:r>
              <a:rPr lang="en-US" dirty="0"/>
              <a:t>-</a:t>
            </a:r>
            <a:r>
              <a:rPr lang="en-US" dirty="0" smtClean="0"/>
              <a:t>20</a:t>
            </a:r>
          </a:p>
          <a:p>
            <a:pPr marL="68580" indent="0">
              <a:buNone/>
            </a:pPr>
            <a:r>
              <a:rPr lang="en-US" dirty="0"/>
              <a:t> </a:t>
            </a:r>
          </a:p>
          <a:p>
            <a:pPr marL="68580" indent="0">
              <a:buNone/>
            </a:pPr>
            <a:r>
              <a:rPr lang="en-US" dirty="0"/>
              <a:t>Use technology to include interactive links</a:t>
            </a:r>
          </a:p>
          <a:p>
            <a:pPr marL="68580" indent="0">
              <a:buNone/>
            </a:pPr>
            <a:r>
              <a:rPr lang="en-US" dirty="0" smtClean="0"/>
              <a:t>1</a:t>
            </a:r>
            <a:r>
              <a:rPr lang="en-US" dirty="0"/>
              <a:t>-7-</a:t>
            </a:r>
            <a:r>
              <a:rPr lang="en-US" dirty="0" smtClean="0"/>
              <a:t>4	7.5</a:t>
            </a:r>
            <a:r>
              <a:rPr lang="en-US" dirty="0"/>
              <a:t>-</a:t>
            </a:r>
            <a:r>
              <a:rPr lang="en-US" dirty="0" smtClean="0"/>
              <a:t>8.2	8.3</a:t>
            </a:r>
            <a:r>
              <a:rPr lang="en-US" dirty="0"/>
              <a:t>-</a:t>
            </a:r>
            <a:r>
              <a:rPr lang="en-US" dirty="0" smtClean="0"/>
              <a:t>9.4	9.5 </a:t>
            </a:r>
            <a:r>
              <a:rPr lang="en-US" dirty="0"/>
              <a:t>-10</a:t>
            </a:r>
          </a:p>
          <a:p>
            <a:pPr marL="68580" indent="0">
              <a:buNone/>
            </a:pPr>
            <a:r>
              <a:rPr lang="en-US" dirty="0"/>
              <a:t> </a:t>
            </a:r>
          </a:p>
          <a:p>
            <a:pPr marL="68580" indent="0">
              <a:buNone/>
            </a:pPr>
            <a:r>
              <a:rPr lang="en-US" dirty="0"/>
              <a:t>Writing adheres to current APA format and style </a:t>
            </a:r>
          </a:p>
          <a:p>
            <a:pPr marL="68580" indent="0">
              <a:buNone/>
            </a:pPr>
            <a:r>
              <a:rPr lang="en-US" dirty="0"/>
              <a:t> </a:t>
            </a:r>
            <a:r>
              <a:rPr lang="en-US" dirty="0" smtClean="0"/>
              <a:t>1 </a:t>
            </a:r>
            <a:r>
              <a:rPr lang="en-US" dirty="0"/>
              <a:t>-</a:t>
            </a:r>
            <a:r>
              <a:rPr lang="en-US" dirty="0" smtClean="0"/>
              <a:t>3.74	3.75 </a:t>
            </a:r>
            <a:r>
              <a:rPr lang="en-US" dirty="0"/>
              <a:t>-</a:t>
            </a:r>
            <a:r>
              <a:rPr lang="en-US" dirty="0" smtClean="0"/>
              <a:t>4.14	4.15</a:t>
            </a:r>
            <a:r>
              <a:rPr lang="en-US" dirty="0"/>
              <a:t>- </a:t>
            </a:r>
            <a:r>
              <a:rPr lang="en-US" dirty="0" smtClean="0"/>
              <a:t>4.74	4.75 – </a:t>
            </a:r>
            <a:r>
              <a:rPr lang="en-US" dirty="0"/>
              <a:t>5</a:t>
            </a:r>
          </a:p>
          <a:p>
            <a:pPr marL="68580" indent="0">
              <a:buNone/>
            </a:pPr>
            <a:endParaRPr lang="en-US" dirty="0"/>
          </a:p>
          <a:p>
            <a:pPr marL="68580" indent="0">
              <a:buNone/>
            </a:pPr>
            <a:r>
              <a:rPr lang="en-US" dirty="0"/>
              <a:t>Saint Leo Core value  of Community is  </a:t>
            </a:r>
            <a:r>
              <a:rPr lang="en-US" dirty="0" smtClean="0"/>
              <a:t>integrated Community </a:t>
            </a:r>
            <a:r>
              <a:rPr lang="en-US" dirty="0"/>
              <a:t>included </a:t>
            </a:r>
          </a:p>
          <a:p>
            <a:pPr marL="68580" indent="0">
              <a:buNone/>
            </a:pPr>
            <a:r>
              <a:rPr lang="en-US" dirty="0" smtClean="0"/>
              <a:t>1 </a:t>
            </a:r>
            <a:r>
              <a:rPr lang="en-US" dirty="0"/>
              <a:t>-</a:t>
            </a:r>
            <a:r>
              <a:rPr lang="en-US" dirty="0" smtClean="0"/>
              <a:t>3.74	3.75</a:t>
            </a:r>
            <a:r>
              <a:rPr lang="en-US" dirty="0"/>
              <a:t>-</a:t>
            </a:r>
            <a:r>
              <a:rPr lang="en-US" dirty="0" smtClean="0"/>
              <a:t>4.14 	4.15</a:t>
            </a:r>
            <a:r>
              <a:rPr lang="en-US" dirty="0"/>
              <a:t>- </a:t>
            </a:r>
            <a:r>
              <a:rPr lang="en-US" dirty="0" smtClean="0"/>
              <a:t>4.74	4.75</a:t>
            </a:r>
            <a:r>
              <a:rPr lang="en-US" dirty="0"/>
              <a:t>-5</a:t>
            </a:r>
          </a:p>
          <a:p>
            <a:pPr marL="68580" indent="0">
              <a:buNone/>
            </a:pPr>
            <a:endParaRPr lang="en-US" dirty="0"/>
          </a:p>
          <a:p>
            <a:pPr marL="68580" indent="0">
              <a:buNone/>
            </a:pPr>
            <a:endParaRPr lang="en-US" dirty="0"/>
          </a:p>
        </p:txBody>
      </p:sp>
    </p:spTree>
    <p:extLst>
      <p:ext uri="{BB962C8B-B14F-4D97-AF65-F5344CB8AC3E}">
        <p14:creationId xmlns:p14="http://schemas.microsoft.com/office/powerpoint/2010/main" val="144833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315200" cy="1981200"/>
          </a:xfrm>
        </p:spPr>
        <p:txBody>
          <a:bodyPr>
            <a:normAutofit/>
          </a:bodyPr>
          <a:lstStyle/>
          <a:p>
            <a:r>
              <a:rPr lang="en-US" dirty="0" smtClean="0"/>
              <a:t>Sarasota and Woodland Middle Staff Survey</a:t>
            </a:r>
            <a:endParaRPr lang="en-US" dirty="0"/>
          </a:p>
        </p:txBody>
      </p:sp>
      <p:sp>
        <p:nvSpPr>
          <p:cNvPr id="3" name="Content Placeholder 2"/>
          <p:cNvSpPr>
            <a:spLocks noGrp="1"/>
          </p:cNvSpPr>
          <p:nvPr>
            <p:ph idx="1"/>
          </p:nvPr>
        </p:nvSpPr>
        <p:spPr/>
        <p:txBody>
          <a:bodyPr>
            <a:normAutofit fontScale="92500" lnSpcReduction="20000"/>
          </a:bodyPr>
          <a:lstStyle/>
          <a:p>
            <a:pPr marL="68580" indent="0">
              <a:buNone/>
            </a:pPr>
            <a:endParaRPr lang="en-US" dirty="0"/>
          </a:p>
          <a:p>
            <a:pPr marL="68580" indent="0">
              <a:buNone/>
            </a:pPr>
            <a:r>
              <a:rPr lang="en-US" b="1" u="sng" dirty="0" smtClean="0"/>
              <a:t>Staff Agreed Responses:</a:t>
            </a:r>
          </a:p>
          <a:p>
            <a:endParaRPr lang="en-US" dirty="0" smtClean="0"/>
          </a:p>
          <a:p>
            <a:r>
              <a:rPr lang="en-US" dirty="0" smtClean="0"/>
              <a:t>I am treated with respect at my school/work site</a:t>
            </a:r>
          </a:p>
          <a:p>
            <a:endParaRPr lang="en-US" dirty="0"/>
          </a:p>
          <a:p>
            <a:pPr marL="68580" indent="0">
              <a:buNone/>
            </a:pPr>
            <a:endParaRPr lang="en-US" dirty="0" smtClean="0"/>
          </a:p>
          <a:p>
            <a:r>
              <a:rPr lang="en-US" dirty="0" smtClean="0"/>
              <a:t>The school/work site administration encourage a climate of respect for persons from diverse backgrounds.</a:t>
            </a:r>
          </a:p>
          <a:p>
            <a:pPr marL="68580" indent="0">
              <a:buNone/>
            </a:pPr>
            <a:endParaRPr lang="en-US" dirty="0" smtClean="0"/>
          </a:p>
        </p:txBody>
      </p:sp>
    </p:spTree>
    <p:extLst>
      <p:ext uri="{BB962C8B-B14F-4D97-AF65-F5344CB8AC3E}">
        <p14:creationId xmlns:p14="http://schemas.microsoft.com/office/powerpoint/2010/main" val="2524165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100944" cy="1447800"/>
          </a:xfrm>
        </p:spPr>
        <p:txBody>
          <a:bodyPr>
            <a:normAutofit fontScale="90000"/>
          </a:bodyPr>
          <a:lstStyle/>
          <a:p>
            <a:r>
              <a:rPr lang="en-US" dirty="0"/>
              <a:t>Sarasota and Woodland Middle Staff Survey Agreements </a:t>
            </a:r>
          </a:p>
        </p:txBody>
      </p:sp>
      <p:sp>
        <p:nvSpPr>
          <p:cNvPr id="3" name="Content Placeholder 2"/>
          <p:cNvSpPr>
            <a:spLocks noGrp="1"/>
          </p:cNvSpPr>
          <p:nvPr>
            <p:ph idx="1"/>
          </p:nvPr>
        </p:nvSpPr>
        <p:spPr/>
        <p:txBody>
          <a:bodyPr>
            <a:normAutofit/>
          </a:bodyPr>
          <a:lstStyle/>
          <a:p>
            <a:pPr marL="68580" indent="0">
              <a:buNone/>
            </a:pPr>
            <a:r>
              <a:rPr lang="en-US" b="1" dirty="0" smtClean="0"/>
              <a:t>Ways to maintain respect for staff:</a:t>
            </a:r>
          </a:p>
          <a:p>
            <a:pPr lvl="1"/>
            <a:r>
              <a:rPr lang="en-US" sz="2000" dirty="0"/>
              <a:t>Avoid scheduling staff meetings during a week that teachers are preparing for conferences;</a:t>
            </a:r>
          </a:p>
          <a:p>
            <a:pPr lvl="1"/>
            <a:r>
              <a:rPr lang="en-US" sz="2000" dirty="0"/>
              <a:t>Schedule as few meetings as possible during the first quarter;</a:t>
            </a:r>
          </a:p>
          <a:p>
            <a:pPr lvl="1"/>
            <a:r>
              <a:rPr lang="en-US" sz="2000" dirty="0"/>
              <a:t>Ensure that a particular week is not burdened with meetings, holidays, observations, and planning time;</a:t>
            </a:r>
          </a:p>
          <a:p>
            <a:pPr lvl="1"/>
            <a:r>
              <a:rPr lang="en-US" sz="2000" dirty="0"/>
              <a:t>Protect teachers from interruptions;</a:t>
            </a:r>
          </a:p>
          <a:p>
            <a:pPr lvl="1"/>
            <a:r>
              <a:rPr lang="en-US" sz="2000" dirty="0" smtClean="0"/>
              <a:t>Honor </a:t>
            </a:r>
            <a:r>
              <a:rPr lang="en-US" sz="2000" dirty="0"/>
              <a:t>teachers’ break </a:t>
            </a:r>
            <a:r>
              <a:rPr lang="en-US" sz="2000" dirty="0" smtClean="0"/>
              <a:t>time (NAESP</a:t>
            </a:r>
            <a:r>
              <a:rPr lang="en-US" sz="1500" dirty="0" smtClean="0"/>
              <a:t>)</a:t>
            </a:r>
          </a:p>
          <a:p>
            <a:pPr lvl="1"/>
            <a:endParaRPr lang="en-US" sz="1800" b="1" dirty="0" smtClean="0"/>
          </a:p>
          <a:p>
            <a:pPr lvl="1"/>
            <a:endParaRPr lang="en-US" sz="1800" dirty="0"/>
          </a:p>
          <a:p>
            <a:pPr lvl="1"/>
            <a:endParaRPr lang="en-US" dirty="0"/>
          </a:p>
          <a:p>
            <a:endParaRPr lang="en-US" dirty="0" smtClean="0"/>
          </a:p>
        </p:txBody>
      </p:sp>
    </p:spTree>
    <p:extLst>
      <p:ext uri="{BB962C8B-B14F-4D97-AF65-F5344CB8AC3E}">
        <p14:creationId xmlns:p14="http://schemas.microsoft.com/office/powerpoint/2010/main" val="37704054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219200"/>
            <a:ext cx="7024744" cy="1143000"/>
          </a:xfrm>
        </p:spPr>
        <p:txBody>
          <a:bodyPr>
            <a:normAutofit fontScale="90000"/>
          </a:bodyPr>
          <a:lstStyle/>
          <a:p>
            <a:r>
              <a:rPr lang="en-US" dirty="0"/>
              <a:t>Sarasota and Woodland Middle Staff Survey Agreements </a:t>
            </a:r>
          </a:p>
        </p:txBody>
      </p:sp>
      <p:sp>
        <p:nvSpPr>
          <p:cNvPr id="3" name="Content Placeholder 2"/>
          <p:cNvSpPr>
            <a:spLocks noGrp="1"/>
          </p:cNvSpPr>
          <p:nvPr>
            <p:ph idx="1"/>
          </p:nvPr>
        </p:nvSpPr>
        <p:spPr>
          <a:xfrm>
            <a:off x="1066800" y="2438400"/>
            <a:ext cx="6957508" cy="3772348"/>
          </a:xfrm>
        </p:spPr>
        <p:txBody>
          <a:bodyPr>
            <a:normAutofit/>
          </a:bodyPr>
          <a:lstStyle/>
          <a:p>
            <a:pPr marL="68580" indent="0">
              <a:buNone/>
            </a:pPr>
            <a:r>
              <a:rPr lang="en-US" b="1" dirty="0" smtClean="0"/>
              <a:t>Ways to maintain respect for staff during critical or high-need times (FCAT Testing, days prior to vacation and events):</a:t>
            </a:r>
          </a:p>
          <a:p>
            <a:pPr lvl="1"/>
            <a:r>
              <a:rPr lang="en-US" sz="1800" dirty="0" smtClean="0"/>
              <a:t>Providing breakfast or lunch for teachers and staff</a:t>
            </a:r>
          </a:p>
          <a:p>
            <a:pPr lvl="1"/>
            <a:r>
              <a:rPr lang="en-US" sz="1800" dirty="0" smtClean="0"/>
              <a:t>Visible walk-throughs by the administration and acknowledging hard work with thank you notes and announcements.</a:t>
            </a:r>
          </a:p>
          <a:p>
            <a:pPr lvl="1"/>
            <a:r>
              <a:rPr lang="en-US" sz="1800" dirty="0" smtClean="0"/>
              <a:t>Ensure all teachers get allotted breaks during critical times (administration may have to relieve teachers for their break).  </a:t>
            </a:r>
          </a:p>
          <a:p>
            <a:pPr lvl="1"/>
            <a:endParaRPr lang="en-US" sz="1800" dirty="0"/>
          </a:p>
          <a:p>
            <a:pPr lvl="1"/>
            <a:endParaRPr lang="en-US" dirty="0"/>
          </a:p>
          <a:p>
            <a:endParaRPr lang="en-US" dirty="0" smtClean="0"/>
          </a:p>
        </p:txBody>
      </p:sp>
    </p:spTree>
    <p:extLst>
      <p:ext uri="{BB962C8B-B14F-4D97-AF65-F5344CB8AC3E}">
        <p14:creationId xmlns:p14="http://schemas.microsoft.com/office/powerpoint/2010/main" val="35189367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7024744" cy="1143000"/>
          </a:xfrm>
        </p:spPr>
        <p:txBody>
          <a:bodyPr>
            <a:normAutofit fontScale="90000"/>
          </a:bodyPr>
          <a:lstStyle/>
          <a:p>
            <a:r>
              <a:rPr lang="en-US" dirty="0"/>
              <a:t>Sarasota and Woodland Middle </a:t>
            </a:r>
            <a:r>
              <a:rPr lang="en-US" dirty="0" smtClean="0"/>
              <a:t>Parent Survey</a:t>
            </a:r>
            <a:endParaRPr lang="en-US" dirty="0"/>
          </a:p>
        </p:txBody>
      </p:sp>
      <p:sp>
        <p:nvSpPr>
          <p:cNvPr id="3" name="Content Placeholder 2"/>
          <p:cNvSpPr>
            <a:spLocks noGrp="1"/>
          </p:cNvSpPr>
          <p:nvPr>
            <p:ph idx="1"/>
          </p:nvPr>
        </p:nvSpPr>
        <p:spPr/>
        <p:txBody>
          <a:bodyPr/>
          <a:lstStyle/>
          <a:p>
            <a:pPr marL="68580" indent="0">
              <a:buNone/>
            </a:pPr>
            <a:r>
              <a:rPr lang="en-US" b="1" u="sng" dirty="0" smtClean="0"/>
              <a:t>Parent Agreed Responses:</a:t>
            </a:r>
          </a:p>
          <a:p>
            <a:r>
              <a:rPr lang="en-US" dirty="0" smtClean="0"/>
              <a:t>I am informed about my child’s academic progress.</a:t>
            </a:r>
          </a:p>
          <a:p>
            <a:endParaRPr lang="en-US" dirty="0" smtClean="0"/>
          </a:p>
          <a:p>
            <a:r>
              <a:rPr lang="en-US" dirty="0" smtClean="0"/>
              <a:t>There is a high expectation for student conduct and good behavior at this school.</a:t>
            </a:r>
            <a:endParaRPr lang="en-US" dirty="0"/>
          </a:p>
        </p:txBody>
      </p:sp>
    </p:spTree>
    <p:extLst>
      <p:ext uri="{BB962C8B-B14F-4D97-AF65-F5344CB8AC3E}">
        <p14:creationId xmlns:p14="http://schemas.microsoft.com/office/powerpoint/2010/main" val="53591813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86600" cy="1371600"/>
          </a:xfrm>
        </p:spPr>
        <p:txBody>
          <a:bodyPr>
            <a:normAutofit/>
          </a:bodyPr>
          <a:lstStyle/>
          <a:p>
            <a:r>
              <a:rPr lang="en-US" dirty="0"/>
              <a:t>Sarasota and Woodland Middle Parent Survey</a:t>
            </a:r>
          </a:p>
        </p:txBody>
      </p:sp>
      <p:sp>
        <p:nvSpPr>
          <p:cNvPr id="3" name="Content Placeholder 2"/>
          <p:cNvSpPr>
            <a:spLocks noGrp="1"/>
          </p:cNvSpPr>
          <p:nvPr>
            <p:ph idx="1"/>
          </p:nvPr>
        </p:nvSpPr>
        <p:spPr>
          <a:xfrm>
            <a:off x="1043492" y="2323652"/>
            <a:ext cx="6957508" cy="4229548"/>
          </a:xfrm>
        </p:spPr>
        <p:txBody>
          <a:bodyPr>
            <a:normAutofit lnSpcReduction="10000"/>
          </a:bodyPr>
          <a:lstStyle/>
          <a:p>
            <a:pPr marL="68580" indent="0">
              <a:buNone/>
            </a:pPr>
            <a:r>
              <a:rPr lang="en-US" b="1" u="sng" dirty="0" smtClean="0"/>
              <a:t>Ways to maintain communication with parents:</a:t>
            </a:r>
          </a:p>
          <a:p>
            <a:pPr lvl="1"/>
            <a:r>
              <a:rPr lang="en-US" dirty="0" smtClean="0"/>
              <a:t>Students self monitoring grade activity through charts and graphs with required parent signature.</a:t>
            </a:r>
          </a:p>
          <a:p>
            <a:pPr lvl="1"/>
            <a:r>
              <a:rPr lang="en-US" dirty="0" smtClean="0"/>
              <a:t>Parent conferences</a:t>
            </a:r>
          </a:p>
          <a:p>
            <a:pPr lvl="1"/>
            <a:r>
              <a:rPr lang="en-US" dirty="0" smtClean="0"/>
              <a:t>Open houses</a:t>
            </a:r>
          </a:p>
          <a:p>
            <a:pPr lvl="1"/>
            <a:r>
              <a:rPr lang="en-US" dirty="0" smtClean="0"/>
              <a:t>Monthly newsletters</a:t>
            </a:r>
          </a:p>
          <a:p>
            <a:pPr lvl="1"/>
            <a:r>
              <a:rPr lang="en-US" dirty="0" smtClean="0"/>
              <a:t>Emails and online parent portal on school website that accesses student’s grades. </a:t>
            </a:r>
          </a:p>
          <a:p>
            <a:pPr marL="365760" lvl="1" indent="0">
              <a:buNone/>
            </a:pPr>
            <a:r>
              <a:rPr lang="en-US" dirty="0" smtClean="0"/>
              <a:t>Cox, J. (2014)</a:t>
            </a:r>
          </a:p>
          <a:p>
            <a:pPr marL="365760" lvl="1" indent="0">
              <a:buNone/>
            </a:pPr>
            <a:endParaRPr lang="en-US" sz="1800" dirty="0" smtClean="0"/>
          </a:p>
          <a:p>
            <a:pPr lvl="1"/>
            <a:endParaRPr lang="en-US" sz="1800" dirty="0"/>
          </a:p>
          <a:p>
            <a:pPr lvl="1"/>
            <a:endParaRPr lang="en-US" dirty="0"/>
          </a:p>
          <a:p>
            <a:endParaRPr lang="en-US" dirty="0" smtClean="0"/>
          </a:p>
        </p:txBody>
      </p:sp>
    </p:spTree>
    <p:extLst>
      <p:ext uri="{BB962C8B-B14F-4D97-AF65-F5344CB8AC3E}">
        <p14:creationId xmlns:p14="http://schemas.microsoft.com/office/powerpoint/2010/main" val="1911890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024744" cy="1143000"/>
          </a:xfrm>
        </p:spPr>
        <p:txBody>
          <a:bodyPr>
            <a:normAutofit fontScale="90000"/>
          </a:bodyPr>
          <a:lstStyle/>
          <a:p>
            <a:r>
              <a:rPr lang="en-US" dirty="0"/>
              <a:t>Sarasota and Woodland Middle Parent Survey</a:t>
            </a:r>
          </a:p>
        </p:txBody>
      </p:sp>
      <p:sp>
        <p:nvSpPr>
          <p:cNvPr id="3" name="Content Placeholder 2"/>
          <p:cNvSpPr>
            <a:spLocks noGrp="1"/>
          </p:cNvSpPr>
          <p:nvPr>
            <p:ph idx="1"/>
          </p:nvPr>
        </p:nvSpPr>
        <p:spPr>
          <a:xfrm>
            <a:off x="914400" y="2133600"/>
            <a:ext cx="7315200" cy="3886200"/>
          </a:xfrm>
        </p:spPr>
        <p:txBody>
          <a:bodyPr>
            <a:normAutofit/>
          </a:bodyPr>
          <a:lstStyle/>
          <a:p>
            <a:pPr marL="68580" indent="0">
              <a:buNone/>
            </a:pPr>
            <a:r>
              <a:rPr lang="en-US" b="1" u="sng" dirty="0" smtClean="0"/>
              <a:t>Ways to maintain communication to reach a multitude of parents:</a:t>
            </a:r>
          </a:p>
          <a:p>
            <a:pPr lvl="1"/>
            <a:r>
              <a:rPr lang="en-US" sz="1800" b="1" u="sng" dirty="0" smtClean="0"/>
              <a:t>Parent conferences- </a:t>
            </a:r>
            <a:r>
              <a:rPr lang="en-US" sz="1800" dirty="0" smtClean="0"/>
              <a:t>Skype will be set up for parents with Skype access, parents without Skype or transportation to the school a Visiting Teacher can be sent to the house to deliver information </a:t>
            </a:r>
          </a:p>
          <a:p>
            <a:pPr lvl="1"/>
            <a:r>
              <a:rPr lang="en-US" sz="1800" b="1" u="sng" dirty="0" smtClean="0"/>
              <a:t>Open House- </a:t>
            </a:r>
            <a:r>
              <a:rPr lang="en-US" sz="1800" dirty="0" smtClean="0"/>
              <a:t>film and burn DVDs of presentations that can be checked out in the school library or downloaded from school website.</a:t>
            </a:r>
          </a:p>
          <a:p>
            <a:pPr lvl="1"/>
            <a:r>
              <a:rPr lang="en-US" sz="1800" b="1" u="sng" dirty="0" smtClean="0"/>
              <a:t>Contacting parents- </a:t>
            </a:r>
            <a:r>
              <a:rPr lang="en-US" sz="1800" dirty="0" smtClean="0"/>
              <a:t>school call outs on the phone, if parent does not have phone or email, additional letters/flyers will be sent home via postal mail.</a:t>
            </a:r>
          </a:p>
          <a:p>
            <a:pPr lvl="1"/>
            <a:endParaRPr lang="en-US" sz="1800" dirty="0"/>
          </a:p>
          <a:p>
            <a:pPr lvl="1"/>
            <a:endParaRPr lang="en-US" dirty="0"/>
          </a:p>
          <a:p>
            <a:endParaRPr lang="en-US" dirty="0" smtClean="0"/>
          </a:p>
        </p:txBody>
      </p:sp>
    </p:spTree>
    <p:extLst>
      <p:ext uri="{BB962C8B-B14F-4D97-AF65-F5344CB8AC3E}">
        <p14:creationId xmlns:p14="http://schemas.microsoft.com/office/powerpoint/2010/main" val="270779675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1742</TotalTime>
  <Words>2981</Words>
  <Application>Microsoft Macintosh PowerPoint</Application>
  <PresentationFormat>On-screen Show (4:3)</PresentationFormat>
  <Paragraphs>337</Paragraphs>
  <Slides>39</Slides>
  <Notes>5</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Austin</vt:lpstr>
      <vt:lpstr>PowerPoint Presentation</vt:lpstr>
      <vt:lpstr>Todays Agenda </vt:lpstr>
      <vt:lpstr>School Climate Survey Results for Sarasota School District</vt:lpstr>
      <vt:lpstr>Sarasota and Woodland Middle Staff Survey</vt:lpstr>
      <vt:lpstr>Sarasota and Woodland Middle Staff Survey Agreements </vt:lpstr>
      <vt:lpstr>Sarasota and Woodland Middle Staff Survey Agreements </vt:lpstr>
      <vt:lpstr>Sarasota and Woodland Middle Parent Survey</vt:lpstr>
      <vt:lpstr>Sarasota and Woodland Middle Parent Survey</vt:lpstr>
      <vt:lpstr>Sarasota and Woodland Middle Parent Survey</vt:lpstr>
      <vt:lpstr>Sarasota and Woodland Middle Student Survey</vt:lpstr>
      <vt:lpstr>Sarasota and Woodland Middle Student Survey</vt:lpstr>
      <vt:lpstr>Sarasota and Woodland Middle Student Survey</vt:lpstr>
      <vt:lpstr>Sarasota and Woodland Middle Student Survey</vt:lpstr>
      <vt:lpstr>Sarasota and Woodland Middle Staff Survey</vt:lpstr>
      <vt:lpstr>Research Show That Faculty/Staff Value Principal’s That Support:</vt:lpstr>
      <vt:lpstr>Action Plan for the Faculty/ Staff</vt:lpstr>
      <vt:lpstr>Sarasota and Woodland Middle Parent Survey</vt:lpstr>
      <vt:lpstr>Research Shows That Parents Value Principals That:</vt:lpstr>
      <vt:lpstr>Action Plan To Meet the Needs of the Parents</vt:lpstr>
      <vt:lpstr>Sarasota and Woodland Middle Student Survey</vt:lpstr>
      <vt:lpstr>Research Shows that Students Value a Principal That:</vt:lpstr>
      <vt:lpstr>Action Plan to Meet the Needs of the Students</vt:lpstr>
      <vt:lpstr>Strategies to Improve the Climate-student achievement</vt:lpstr>
      <vt:lpstr>Strategies to Improve the Climate-student achievement</vt:lpstr>
      <vt:lpstr>Strategies to Improve the Climate-student achievement</vt:lpstr>
      <vt:lpstr>Strategies to Improve the Climate-reporting to improve safety</vt:lpstr>
      <vt:lpstr>Strategies to Improve the Climate-reporting to improve safety</vt:lpstr>
      <vt:lpstr>Strategies to Improve the Climate-reporting to improve safety</vt:lpstr>
      <vt:lpstr>Strategies to Improve the Climate-variety of activities</vt:lpstr>
      <vt:lpstr>Strategies to Improve the Climate-variety of activities</vt:lpstr>
      <vt:lpstr>Strategies to Improve the Climate-variety of activities</vt:lpstr>
      <vt:lpstr>Strategies to Improve the Climate-variety of activities</vt:lpstr>
      <vt:lpstr>Strategies to Motivate Teachers and Stakeholders</vt:lpstr>
      <vt:lpstr>Strategies to Build Collegiality with stakeholders</vt:lpstr>
      <vt:lpstr>Snap Shot of a Positive School Climate</vt:lpstr>
      <vt:lpstr>How this Builds Community</vt:lpstr>
      <vt:lpstr>Online Access to Information</vt:lpstr>
      <vt:lpstr>References</vt:lpstr>
      <vt:lpstr>Rubric</vt:lpstr>
    </vt:vector>
  </TitlesOfParts>
  <Company>OCPS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Grady, Michelle</dc:creator>
  <cp:lastModifiedBy>Michaela Grady</cp:lastModifiedBy>
  <cp:revision>69</cp:revision>
  <dcterms:created xsi:type="dcterms:W3CDTF">2014-06-02T14:16:04Z</dcterms:created>
  <dcterms:modified xsi:type="dcterms:W3CDTF">2014-06-13T20:21:38Z</dcterms:modified>
</cp:coreProperties>
</file>